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71" r:id="rId5"/>
    <p:sldId id="280" r:id="rId6"/>
    <p:sldId id="281" r:id="rId7"/>
    <p:sldId id="282" r:id="rId8"/>
    <p:sldId id="275" r:id="rId9"/>
    <p:sldId id="276" r:id="rId10"/>
    <p:sldId id="277" r:id="rId11"/>
    <p:sldId id="258" r:id="rId12"/>
    <p:sldId id="283" r:id="rId13"/>
    <p:sldId id="284" r:id="rId14"/>
    <p:sldId id="285" r:id="rId15"/>
    <p:sldId id="286" r:id="rId16"/>
    <p:sldId id="287" r:id="rId17"/>
    <p:sldId id="288" r:id="rId18"/>
    <p:sldId id="268" r:id="rId19"/>
    <p:sldId id="269" r:id="rId20"/>
    <p:sldId id="259" r:id="rId21"/>
    <p:sldId id="260" r:id="rId22"/>
    <p:sldId id="261" r:id="rId23"/>
    <p:sldId id="262" r:id="rId24"/>
    <p:sldId id="289" r:id="rId25"/>
    <p:sldId id="279" r:id="rId26"/>
    <p:sldId id="278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C6D5C8-BCF3-AC43-BE7C-1B024D6E2D3F}" v="4" dt="2019-05-13T11:18:06.0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85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7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eresa Dietinger" userId="e24fb6068b9f4403" providerId="LiveId" clId="{EA532070-4395-49F1-B10D-2884E0CC249D}"/>
    <pc:docChg chg="modSld">
      <pc:chgData name="Theresa Dietinger" userId="e24fb6068b9f4403" providerId="LiveId" clId="{EA532070-4395-49F1-B10D-2884E0CC249D}" dt="2019-05-10T11:37:16" v="10" actId="20577"/>
      <pc:docMkLst>
        <pc:docMk/>
      </pc:docMkLst>
      <pc:sldChg chg="modSp">
        <pc:chgData name="Theresa Dietinger" userId="e24fb6068b9f4403" providerId="LiveId" clId="{EA532070-4395-49F1-B10D-2884E0CC249D}" dt="2019-05-10T11:37:16" v="10" actId="20577"/>
        <pc:sldMkLst>
          <pc:docMk/>
          <pc:sldMk cId="1161696024" sldId="257"/>
        </pc:sldMkLst>
        <pc:spChg chg="mod">
          <ac:chgData name="Theresa Dietinger" userId="e24fb6068b9f4403" providerId="LiveId" clId="{EA532070-4395-49F1-B10D-2884E0CC249D}" dt="2019-05-10T11:37:16" v="10" actId="20577"/>
          <ac:spMkLst>
            <pc:docMk/>
            <pc:sldMk cId="1161696024" sldId="257"/>
            <ac:spMk id="3" creationId="{5BB7DAC5-51FF-4F62-92D5-799B23FB8704}"/>
          </ac:spMkLst>
        </pc:spChg>
      </pc:sldChg>
    </pc:docChg>
  </pc:docChgLst>
  <pc:docChgLst>
    <pc:chgData name="Mathias Gsell" userId="3fe90233-1a8e-4853-8871-154a3158a71b" providerId="ADAL" clId="{A8C6D5C8-BCF3-AC43-BE7C-1B024D6E2D3F}"/>
    <pc:docChg chg="addSld delSld modSld">
      <pc:chgData name="Mathias Gsell" userId="3fe90233-1a8e-4853-8871-154a3158a71b" providerId="ADAL" clId="{A8C6D5C8-BCF3-AC43-BE7C-1B024D6E2D3F}" dt="2019-05-13T11:18:08.397" v="8" actId="2696"/>
      <pc:docMkLst>
        <pc:docMk/>
      </pc:docMkLst>
      <pc:sldChg chg="del">
        <pc:chgData name="Mathias Gsell" userId="3fe90233-1a8e-4853-8871-154a3158a71b" providerId="ADAL" clId="{A8C6D5C8-BCF3-AC43-BE7C-1B024D6E2D3F}" dt="2019-05-13T11:18:08.397" v="8" actId="2696"/>
        <pc:sldMkLst>
          <pc:docMk/>
          <pc:sldMk cId="4161349868" sldId="263"/>
        </pc:sldMkLst>
      </pc:sldChg>
      <pc:sldChg chg="del">
        <pc:chgData name="Mathias Gsell" userId="3fe90233-1a8e-4853-8871-154a3158a71b" providerId="ADAL" clId="{A8C6D5C8-BCF3-AC43-BE7C-1B024D6E2D3F}" dt="2019-05-13T10:56:40.922" v="1" actId="2696"/>
        <pc:sldMkLst>
          <pc:docMk/>
          <pc:sldMk cId="797440978" sldId="264"/>
        </pc:sldMkLst>
      </pc:sldChg>
      <pc:sldChg chg="del">
        <pc:chgData name="Mathias Gsell" userId="3fe90233-1a8e-4853-8871-154a3158a71b" providerId="ADAL" clId="{A8C6D5C8-BCF3-AC43-BE7C-1B024D6E2D3F}" dt="2019-05-13T10:56:54.211" v="3" actId="2696"/>
        <pc:sldMkLst>
          <pc:docMk/>
          <pc:sldMk cId="3670217991" sldId="265"/>
        </pc:sldMkLst>
      </pc:sldChg>
      <pc:sldChg chg="del">
        <pc:chgData name="Mathias Gsell" userId="3fe90233-1a8e-4853-8871-154a3158a71b" providerId="ADAL" clId="{A8C6D5C8-BCF3-AC43-BE7C-1B024D6E2D3F}" dt="2019-05-13T10:56:55.415" v="4" actId="2696"/>
        <pc:sldMkLst>
          <pc:docMk/>
          <pc:sldMk cId="3674481944" sldId="266"/>
        </pc:sldMkLst>
      </pc:sldChg>
      <pc:sldChg chg="del">
        <pc:chgData name="Mathias Gsell" userId="3fe90233-1a8e-4853-8871-154a3158a71b" providerId="ADAL" clId="{A8C6D5C8-BCF3-AC43-BE7C-1B024D6E2D3F}" dt="2019-05-13T11:17:21.650" v="6" actId="2696"/>
        <pc:sldMkLst>
          <pc:docMk/>
          <pc:sldMk cId="507601316" sldId="267"/>
        </pc:sldMkLst>
      </pc:sldChg>
      <pc:sldChg chg="add">
        <pc:chgData name="Mathias Gsell" userId="3fe90233-1a8e-4853-8871-154a3158a71b" providerId="ADAL" clId="{A8C6D5C8-BCF3-AC43-BE7C-1B024D6E2D3F}" dt="2019-05-13T10:56:36.953" v="0"/>
        <pc:sldMkLst>
          <pc:docMk/>
          <pc:sldMk cId="3403792659" sldId="283"/>
        </pc:sldMkLst>
      </pc:sldChg>
      <pc:sldChg chg="add">
        <pc:chgData name="Mathias Gsell" userId="3fe90233-1a8e-4853-8871-154a3158a71b" providerId="ADAL" clId="{A8C6D5C8-BCF3-AC43-BE7C-1B024D6E2D3F}" dt="2019-05-13T10:56:46.551" v="2"/>
        <pc:sldMkLst>
          <pc:docMk/>
          <pc:sldMk cId="778248384" sldId="284"/>
        </pc:sldMkLst>
      </pc:sldChg>
      <pc:sldChg chg="add">
        <pc:chgData name="Mathias Gsell" userId="3fe90233-1a8e-4853-8871-154a3158a71b" providerId="ADAL" clId="{A8C6D5C8-BCF3-AC43-BE7C-1B024D6E2D3F}" dt="2019-05-13T10:56:46.551" v="2"/>
        <pc:sldMkLst>
          <pc:docMk/>
          <pc:sldMk cId="3203732134" sldId="285"/>
        </pc:sldMkLst>
      </pc:sldChg>
      <pc:sldChg chg="add">
        <pc:chgData name="Mathias Gsell" userId="3fe90233-1a8e-4853-8871-154a3158a71b" providerId="ADAL" clId="{A8C6D5C8-BCF3-AC43-BE7C-1B024D6E2D3F}" dt="2019-05-13T11:17:17.611" v="5"/>
        <pc:sldMkLst>
          <pc:docMk/>
          <pc:sldMk cId="2152784169" sldId="286"/>
        </pc:sldMkLst>
      </pc:sldChg>
      <pc:sldChg chg="add">
        <pc:chgData name="Mathias Gsell" userId="3fe90233-1a8e-4853-8871-154a3158a71b" providerId="ADAL" clId="{A8C6D5C8-BCF3-AC43-BE7C-1B024D6E2D3F}" dt="2019-05-13T11:17:17.611" v="5"/>
        <pc:sldMkLst>
          <pc:docMk/>
          <pc:sldMk cId="3008111310" sldId="287"/>
        </pc:sldMkLst>
      </pc:sldChg>
      <pc:sldChg chg="add">
        <pc:chgData name="Mathias Gsell" userId="3fe90233-1a8e-4853-8871-154a3158a71b" providerId="ADAL" clId="{A8C6D5C8-BCF3-AC43-BE7C-1B024D6E2D3F}" dt="2019-05-13T11:17:17.611" v="5"/>
        <pc:sldMkLst>
          <pc:docMk/>
          <pc:sldMk cId="3813929958" sldId="288"/>
        </pc:sldMkLst>
      </pc:sldChg>
      <pc:sldChg chg="add">
        <pc:chgData name="Mathias Gsell" userId="3fe90233-1a8e-4853-8871-154a3158a71b" providerId="ADAL" clId="{A8C6D5C8-BCF3-AC43-BE7C-1B024D6E2D3F}" dt="2019-05-13T11:18:06.073" v="7"/>
        <pc:sldMkLst>
          <pc:docMk/>
          <pc:sldMk cId="527760154" sldId="289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1876423511133066"/>
          <c:y val="0.15274653050942155"/>
          <c:w val="0.7021224428053624"/>
          <c:h val="0.713331485002484"/>
        </c:manualLayout>
      </c:layout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Probleme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EC2-A04A-80D6-C37C5590557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EC2-A04A-80D6-C37C5590557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EC2-A04A-80D6-C37C5590557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Tabelle1!$A$2:$A$4</c:f>
              <c:strCache>
                <c:ptCount val="3"/>
                <c:pt idx="0">
                  <c:v>Schwerwiegende</c:v>
                </c:pt>
                <c:pt idx="1">
                  <c:v>Mittlere</c:v>
                </c:pt>
                <c:pt idx="2">
                  <c:v>Leichte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6</c:v>
                </c:pt>
                <c:pt idx="1">
                  <c:v>18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24-074F-81CC-B5547163EF05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Positive Aspekte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1B0-7F4D-A715-35BD2A503A7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1B0-7F4D-A715-35BD2A503A7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1B0-7F4D-A715-35BD2A503A7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Tabelle1!$A$2:$A$4</c:f>
              <c:strCache>
                <c:ptCount val="3"/>
                <c:pt idx="0">
                  <c:v>Bedeutende</c:v>
                </c:pt>
                <c:pt idx="1">
                  <c:v>Erwähnbare</c:v>
                </c:pt>
                <c:pt idx="2">
                  <c:v>Unbedeutende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4</c:v>
                </c:pt>
                <c:pt idx="1">
                  <c:v>5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4A-E64C-A0E7-80954E21990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AF40AE-904E-4423-A010-2BECBBE12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952DA9D-1379-461F-B246-63990816A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09C254-BBEB-4FE2-BF3E-D6F4B32BA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13.05.19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E2F60D-4D41-4B29-A286-B4148BE4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2BC9D0-88A9-4128-8FD8-636E787C3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28207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E96C4C-5A67-4F08-8426-F982542F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49F7C4C-3F7C-45C3-86DE-24F0A7B00B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48C69E-586F-4B86-BC88-E933A9836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13.05.19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45EBEB-7A6B-4C07-9CB1-1F8AB0ED0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50DA11-5D67-4432-8E96-7AA2AC14D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70911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7F87AF2-3391-4007-BAFB-49092EE2B2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941151E-5E21-4B14-ADF7-F09014BE20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E9108E-536A-4AE4-8065-A423042FF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13.05.19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CBAA38-5A63-4BC3-9D00-2A0A3F5D1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64C33E-2363-45FD-B107-C696A521B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0052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156DBA-C4EC-4AE5-8BC0-D2E91C7F3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6E6FA5-A836-49A0-B91F-1C42DB366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5B5E5D-011F-4C8C-A4E8-E5012652E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13.05.19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E58EA8-2585-4FDD-8E71-021E15329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FC2622-CAD1-4141-B6DE-64F8D5F11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71101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245612-F055-493C-B54A-F96173F24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A2C8D9-AC18-487F-8C09-16E019C4C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640D5B-A2C7-47CA-8C37-192E2E7E1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13.05.19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684F4C-FF16-466D-8E0C-3A5056099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FF388B-BA61-46C3-A9BB-F1DDEAEE6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69587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2ED9A-1984-43F2-8E3D-3862C31A8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724D4F-5775-4CA9-832D-FCB1BA0B3B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8631388-D5BC-455D-BD79-64BE284389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9871B6-B4D2-4A21-BA69-A7A0F1EA8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13.05.19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75DADFB-C438-420C-A71B-B62B452ED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607C6CE-D58D-49E7-893B-3663F5E07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47539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1DF1AA-B09E-4F6C-8AE4-6A3CC75BE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15DF597-4438-496E-A689-FC7AB706F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055C1F2-76C3-4C47-BD0D-B4E77D5EFE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4F8BF28-AFFC-4F69-8212-9F512C990F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B1D91C2-BB44-469A-AC01-FEB992FF72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F30DC2E-79E3-41E8-87A5-1A2A54C87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13.05.19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F3D556C-28BF-49C7-A5C8-82B80730B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18D782B-436D-462D-96B1-E48A8FBF5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12902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264B9A-B6AA-4621-8449-9BCCC0C29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36A2C91-1DB7-45A5-9DD5-732AC55A2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13.05.19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D5AB694-DC02-4438-9E92-8AE9FBFF0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A0A14F-206A-41BA-87C6-BA8F5D127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62119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89D374E-4D12-4730-B5E1-057474E5B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13.05.19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B8C3FC0-2FFF-4731-A4C8-3C2A26ADE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C2EA6E-AE59-4D8C-8DE3-C3110076F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0070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81A9C9-9F47-46E2-91D4-C6BA0CD2C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5DA580-0581-43BD-85A0-82855E52D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0CA4986-754D-4D82-9A60-564F3C7A37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C1FCFC2-0688-4418-855F-3362C287F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13.05.19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F4C1129-56E7-449C-A816-2517EB213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777846-1E20-44D1-A295-E97AE9A5B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4965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23EA3C-D64E-4AD1-B1E3-D179D239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921CD66-6A28-43D6-84DC-D66F8D2AF5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BFEFD36-5DEF-4F2A-B11F-44F57B3328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934D1D-B5AF-4853-BD63-967220B22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13.05.19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EF33148-B1A2-4F52-8248-52E74B358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5959C6D-D379-45F3-96B4-27B3FB2A3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17930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359EC1F-7078-4C3B-99D9-D1DC5B8E9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CDAA59-2DD9-4531-8992-A09349276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8D2250-F15D-47EF-9179-913FF6F74D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67376-6E2C-4AB7-BAA2-8AB42DFD988B}" type="datetimeFigureOut">
              <a:rPr lang="de-AT" smtClean="0"/>
              <a:t>13.05.19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F75E61-A9C5-4D40-9DA1-6ED5B48131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4803E1-352F-4EC4-B734-2CA04F4994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84734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8E276E-1548-4A17-B3DE-C910667162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/>
              <a:t>Heuristische Evaluierung: Expedia.at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BEA316E-6C02-4875-965F-223835819D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/>
              <a:t>Matthias Gsell, Daniel Lamprecht, Theresa Dietinger</a:t>
            </a:r>
          </a:p>
        </p:txBody>
      </p:sp>
    </p:spTree>
    <p:extLst>
      <p:ext uri="{BB962C8B-B14F-4D97-AF65-F5344CB8AC3E}">
        <p14:creationId xmlns:p14="http://schemas.microsoft.com/office/powerpoint/2010/main" val="4265027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788A5B-813E-024E-B706-5F7DBF6AA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Übersicht über die positiven Aspekte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3A2056-AA3D-B44B-8A6A-62F6675C8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Bedeutende positive Aspekte: 4</a:t>
            </a:r>
          </a:p>
          <a:p>
            <a:r>
              <a:rPr lang="de-DE" dirty="0" err="1"/>
              <a:t>Erwähnbare</a:t>
            </a:r>
            <a:r>
              <a:rPr lang="de-DE" dirty="0"/>
              <a:t> positive Aspekte: 5</a:t>
            </a:r>
          </a:p>
          <a:p>
            <a:r>
              <a:rPr lang="de-DE" dirty="0"/>
              <a:t>Unbedeutende positive Aspekte: 2</a:t>
            </a:r>
          </a:p>
          <a:p>
            <a:endParaRPr lang="de-DE" dirty="0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7133E18E-714D-E94A-A91F-0A16FEBFE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8899857"/>
              </p:ext>
            </p:extLst>
          </p:nvPr>
        </p:nvGraphicFramePr>
        <p:xfrm>
          <a:off x="6717370" y="1690688"/>
          <a:ext cx="4995127" cy="41928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5247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1DA57C-F654-4DC7-ADF2-6BB7530A6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Negative Resultate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089487-B925-478E-A99B-4729E4705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33586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45C10F-B388-4ED2-99A6-3C7D90491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Fehlermeldung Desktop-Version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2062D58-2A58-A447-9EBF-0E8530B53693}"/>
              </a:ext>
            </a:extLst>
          </p:cNvPr>
          <p:cNvSpPr txBox="1"/>
          <p:nvPr/>
        </p:nvSpPr>
        <p:spPr>
          <a:xfrm>
            <a:off x="838200" y="1690688"/>
            <a:ext cx="58264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Füge Flug bei der Suche nach Hotel mit gleichen Abflugs- und Ankunftsort hinzu </a:t>
            </a:r>
            <a:r>
              <a:rPr lang="de-DE" dirty="0">
                <a:sym typeface="Wingdings" pitchFamily="2" charset="2"/>
              </a:rPr>
              <a:t> Fehlermeldung führt zu Desktop-Version</a:t>
            </a:r>
          </a:p>
          <a:p>
            <a:endParaRPr lang="de-DE" dirty="0">
              <a:sym typeface="Wingdings" pitchFamily="2" charset="2"/>
            </a:endParaRPr>
          </a:p>
          <a:p>
            <a:r>
              <a:rPr lang="de-DE" dirty="0">
                <a:sym typeface="Wingdings" pitchFamily="2" charset="2"/>
              </a:rPr>
              <a:t>Schweregrad: 3,33</a:t>
            </a:r>
          </a:p>
          <a:p>
            <a:r>
              <a:rPr lang="de-DE" dirty="0">
                <a:sym typeface="Wingdings" pitchFamily="2" charset="2"/>
              </a:rPr>
              <a:t>Heuristik: Ästhetik und minimales Design</a:t>
            </a:r>
          </a:p>
          <a:p>
            <a:r>
              <a:rPr lang="de-DE" dirty="0">
                <a:sym typeface="Wingdings" pitchFamily="2" charset="2"/>
              </a:rPr>
              <a:t>Browser: Chrome</a:t>
            </a:r>
          </a:p>
          <a:p>
            <a:r>
              <a:rPr lang="de-DE" dirty="0">
                <a:sym typeface="Wingdings" pitchFamily="2" charset="2"/>
              </a:rPr>
              <a:t>Betriebssystem: iOS</a:t>
            </a:r>
            <a:endParaRPr lang="de-DE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328A2D4E-34A7-914F-B88E-0F76C10077E3}"/>
              </a:ext>
            </a:extLst>
          </p:cNvPr>
          <p:cNvGraphicFramePr>
            <a:graphicFrameLocks noGrp="1"/>
          </p:cNvGraphicFramePr>
          <p:nvPr/>
        </p:nvGraphicFramePr>
        <p:xfrm>
          <a:off x="7253996" y="6492875"/>
          <a:ext cx="2784332" cy="165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84332">
                  <a:extLst>
                    <a:ext uri="{9D8B030D-6E8A-4147-A177-3AD203B41FA5}">
                      <a16:colId xmlns:a16="http://schemas.microsoft.com/office/drawing/2014/main" val="664321166"/>
                    </a:ext>
                  </a:extLst>
                </a:gridCol>
              </a:tblGrid>
              <a:tr h="165100">
                <a:tc>
                  <a:txBody>
                    <a:bodyPr/>
                    <a:lstStyle/>
                    <a:p>
                      <a:pPr algn="ctr" fontAlgn="b"/>
                      <a:r>
                        <a:rPr lang="de-AT" sz="1000" u="none" strike="noStrike" dirty="0">
                          <a:effectLst/>
                        </a:rPr>
                        <a:t>n01-dl-ästhetik_desktop.mp4</a:t>
                      </a:r>
                      <a:endParaRPr lang="de-AT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8658650"/>
                  </a:ext>
                </a:extLst>
              </a:tr>
            </a:tbl>
          </a:graphicData>
        </a:graphic>
      </p:graphicFrame>
      <p:pic>
        <p:nvPicPr>
          <p:cNvPr id="10" name="n01-dl-ästhetik_desktop">
            <a:hlinkClick r:id="" action="ppaction://media"/>
            <a:extLst>
              <a:ext uri="{FF2B5EF4-FFF2-40B4-BE49-F238E27FC236}">
                <a16:creationId xmlns:a16="http://schemas.microsoft.com/office/drawing/2014/main" id="{7A006CD4-467A-524D-BEEB-E3894A26B7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53996" y="1524050"/>
            <a:ext cx="2784332" cy="494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79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0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1FF93A-A723-4839-9C5A-76546B49C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Last-Minute Flugdatum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E7AF5D1-DB32-B245-97C4-1D480367B33E}"/>
              </a:ext>
            </a:extLst>
          </p:cNvPr>
          <p:cNvSpPr txBox="1"/>
          <p:nvPr/>
        </p:nvSpPr>
        <p:spPr>
          <a:xfrm>
            <a:off x="838200" y="1690688"/>
            <a:ext cx="58264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Abflugdatum muss in der Zukunft liegen </a:t>
            </a:r>
            <a:r>
              <a:rPr lang="de-DE" dirty="0">
                <a:sym typeface="Wingdings" pitchFamily="2" charset="2"/>
              </a:rPr>
              <a:t> User kann dennoch auch aktuellen Tag auswählen</a:t>
            </a:r>
          </a:p>
          <a:p>
            <a:endParaRPr lang="de-DE" dirty="0">
              <a:sym typeface="Wingdings" pitchFamily="2" charset="2"/>
            </a:endParaRPr>
          </a:p>
          <a:p>
            <a:r>
              <a:rPr lang="de-DE" dirty="0">
                <a:sym typeface="Wingdings" pitchFamily="2" charset="2"/>
              </a:rPr>
              <a:t>Schweregrad: 3,33</a:t>
            </a:r>
          </a:p>
          <a:p>
            <a:r>
              <a:rPr lang="de-DE" dirty="0">
                <a:sym typeface="Wingdings" pitchFamily="2" charset="2"/>
              </a:rPr>
              <a:t>Heuristik: Fehlervermeidung</a:t>
            </a:r>
          </a:p>
          <a:p>
            <a:r>
              <a:rPr lang="de-DE" dirty="0">
                <a:sym typeface="Wingdings" pitchFamily="2" charset="2"/>
              </a:rPr>
              <a:t>Browser: Chrome</a:t>
            </a:r>
          </a:p>
          <a:p>
            <a:r>
              <a:rPr lang="de-DE" dirty="0">
                <a:sym typeface="Wingdings" pitchFamily="2" charset="2"/>
              </a:rPr>
              <a:t>Betriebssystem: iOS</a:t>
            </a:r>
            <a:endParaRPr lang="de-DE" dirty="0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25E0B86D-3286-E84D-90B8-4C872A24A3F0}"/>
              </a:ext>
            </a:extLst>
          </p:cNvPr>
          <p:cNvGraphicFramePr>
            <a:graphicFrameLocks noGrp="1"/>
          </p:cNvGraphicFramePr>
          <p:nvPr/>
        </p:nvGraphicFramePr>
        <p:xfrm>
          <a:off x="7604428" y="6340475"/>
          <a:ext cx="2809637" cy="152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09637">
                  <a:extLst>
                    <a:ext uri="{9D8B030D-6E8A-4147-A177-3AD203B41FA5}">
                      <a16:colId xmlns:a16="http://schemas.microsoft.com/office/drawing/2014/main" val="3080101823"/>
                    </a:ext>
                  </a:extLst>
                </a:gridCol>
              </a:tblGrid>
              <a:tr h="45719">
                <a:tc>
                  <a:txBody>
                    <a:bodyPr/>
                    <a:lstStyle/>
                    <a:p>
                      <a:pPr algn="ctr" fontAlgn="b"/>
                      <a:r>
                        <a:rPr lang="de-AT" sz="1000" u="none" strike="noStrike" dirty="0">
                          <a:effectLst/>
                        </a:rPr>
                        <a:t>n02-dl-fehlervermeidung_lastminutedatum.mp4</a:t>
                      </a:r>
                      <a:endParaRPr lang="de-AT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9526338"/>
                  </a:ext>
                </a:extLst>
              </a:tr>
            </a:tbl>
          </a:graphicData>
        </a:graphic>
      </p:graphicFrame>
      <p:pic>
        <p:nvPicPr>
          <p:cNvPr id="9" name="n02-dl-fehlervermeidung_lastminutedatum">
            <a:hlinkClick r:id="" action="ppaction://media"/>
            <a:extLst>
              <a:ext uri="{FF2B5EF4-FFF2-40B4-BE49-F238E27FC236}">
                <a16:creationId xmlns:a16="http://schemas.microsoft.com/office/drawing/2014/main" id="{8612BB37-D1A1-814E-832D-566B708C31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04428" y="1345565"/>
            <a:ext cx="2809637" cy="499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24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8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900CD9-941C-439D-8886-54E067C43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Ferienwohnung Reiseziel Fehlermeldung</a:t>
            </a:r>
          </a:p>
        </p:txBody>
      </p:sp>
      <p:pic>
        <p:nvPicPr>
          <p:cNvPr id="5" name="n03-dl-fehlermeldung_ferienwohnung">
            <a:hlinkClick r:id="" action="ppaction://media"/>
            <a:extLst>
              <a:ext uri="{FF2B5EF4-FFF2-40B4-BE49-F238E27FC236}">
                <a16:creationId xmlns:a16="http://schemas.microsoft.com/office/drawing/2014/main" id="{3D559514-2099-674D-9A59-F92DEC5A77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7031150" y="1690688"/>
            <a:ext cx="2502036" cy="444806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C12BC53-AADD-754F-B1DB-423043D35D0B}"/>
              </a:ext>
            </a:extLst>
          </p:cNvPr>
          <p:cNvSpPr txBox="1"/>
          <p:nvPr/>
        </p:nvSpPr>
        <p:spPr>
          <a:xfrm>
            <a:off x="615877" y="1690688"/>
            <a:ext cx="58264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Suche nach Ferienwohnung ohne Angabe eines Reiseziels </a:t>
            </a:r>
            <a:br>
              <a:rPr lang="de-DE" dirty="0"/>
            </a:br>
            <a:r>
              <a:rPr lang="de-DE" dirty="0">
                <a:sym typeface="Wingdings" pitchFamily="2" charset="2"/>
              </a:rPr>
              <a:t> „Reiseziel </a:t>
            </a:r>
            <a:r>
              <a:rPr lang="de-DE" dirty="0" err="1">
                <a:sym typeface="Wingdings" pitchFamily="2" charset="2"/>
              </a:rPr>
              <a:t>is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required</a:t>
            </a:r>
            <a:r>
              <a:rPr lang="de-DE" dirty="0">
                <a:sym typeface="Wingdings" pitchFamily="2" charset="2"/>
              </a:rPr>
              <a:t>“</a:t>
            </a:r>
          </a:p>
          <a:p>
            <a:endParaRPr lang="de-DE" dirty="0">
              <a:sym typeface="Wingdings" pitchFamily="2" charset="2"/>
            </a:endParaRPr>
          </a:p>
          <a:p>
            <a:r>
              <a:rPr lang="de-DE" dirty="0">
                <a:sym typeface="Wingdings" pitchFamily="2" charset="2"/>
              </a:rPr>
              <a:t>Schweregrad: 3,00</a:t>
            </a:r>
          </a:p>
          <a:p>
            <a:r>
              <a:rPr lang="de-DE" dirty="0">
                <a:sym typeface="Wingdings" pitchFamily="2" charset="2"/>
              </a:rPr>
              <a:t>Heuristik: Fehlermeldungen</a:t>
            </a:r>
          </a:p>
          <a:p>
            <a:r>
              <a:rPr lang="de-DE" dirty="0">
                <a:sym typeface="Wingdings" pitchFamily="2" charset="2"/>
              </a:rPr>
              <a:t>Browser: Chrome</a:t>
            </a:r>
          </a:p>
          <a:p>
            <a:r>
              <a:rPr lang="de-DE" dirty="0">
                <a:sym typeface="Wingdings" pitchFamily="2" charset="2"/>
              </a:rPr>
              <a:t>Betriebssystem: iOS</a:t>
            </a:r>
            <a:endParaRPr lang="de-DE" dirty="0"/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9195868C-EBE8-9D4D-8A79-FEECC11CC40C}"/>
              </a:ext>
            </a:extLst>
          </p:cNvPr>
          <p:cNvGraphicFramePr>
            <a:graphicFrameLocks noGrp="1"/>
          </p:cNvGraphicFramePr>
          <p:nvPr/>
        </p:nvGraphicFramePr>
        <p:xfrm>
          <a:off x="6613706" y="6138753"/>
          <a:ext cx="2308223" cy="165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08223">
                  <a:extLst>
                    <a:ext uri="{9D8B030D-6E8A-4147-A177-3AD203B41FA5}">
                      <a16:colId xmlns:a16="http://schemas.microsoft.com/office/drawing/2014/main" val="2917825980"/>
                    </a:ext>
                  </a:extLst>
                </a:gridCol>
              </a:tblGrid>
              <a:tr h="165100">
                <a:tc>
                  <a:txBody>
                    <a:bodyPr/>
                    <a:lstStyle/>
                    <a:p>
                      <a:pPr algn="l" fontAlgn="b"/>
                      <a:r>
                        <a:rPr lang="de-AT" sz="1000" u="none" strike="noStrike" dirty="0">
                          <a:effectLst/>
                        </a:rPr>
                        <a:t>n03-dl-fehlermeldung_ferienwohnung.mp4</a:t>
                      </a:r>
                      <a:endParaRPr lang="de-AT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33848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373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AD4F97-0AF0-40B0-98CA-7566676A0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Auswahl nicht eindeutig zuzuordnen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B37C015-8B1E-3048-BF23-C4339A4FF8AE}"/>
              </a:ext>
            </a:extLst>
          </p:cNvPr>
          <p:cNvSpPr txBox="1"/>
          <p:nvPr/>
        </p:nvSpPr>
        <p:spPr>
          <a:xfrm>
            <a:off x="615877" y="1690688"/>
            <a:ext cx="58264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Hinzufügen von Kindern bei Flüge </a:t>
            </a:r>
            <a:r>
              <a:rPr lang="de-DE" dirty="0">
                <a:sym typeface="Wingdings" pitchFamily="2" charset="2"/>
              </a:rPr>
              <a:t> Auswahl nicht kann nicht zugeordnet werden</a:t>
            </a:r>
          </a:p>
          <a:p>
            <a:endParaRPr lang="de-DE" dirty="0">
              <a:sym typeface="Wingdings" pitchFamily="2" charset="2"/>
            </a:endParaRPr>
          </a:p>
          <a:p>
            <a:r>
              <a:rPr lang="de-DE" dirty="0">
                <a:sym typeface="Wingdings" pitchFamily="2" charset="2"/>
              </a:rPr>
              <a:t>Schweregrad: 3,00</a:t>
            </a:r>
          </a:p>
          <a:p>
            <a:r>
              <a:rPr lang="de-DE" dirty="0">
                <a:sym typeface="Wingdings" pitchFamily="2" charset="2"/>
              </a:rPr>
              <a:t>Heuristik: Sprache des Benutzers verwenden</a:t>
            </a:r>
          </a:p>
          <a:p>
            <a:r>
              <a:rPr lang="de-DE" dirty="0">
                <a:sym typeface="Wingdings" pitchFamily="2" charset="2"/>
              </a:rPr>
              <a:t>Browser: Safari	</a:t>
            </a:r>
          </a:p>
          <a:p>
            <a:r>
              <a:rPr lang="de-DE" dirty="0">
                <a:sym typeface="Wingdings" pitchFamily="2" charset="2"/>
              </a:rPr>
              <a:t>Betriebssystem: </a:t>
            </a:r>
            <a:r>
              <a:rPr lang="de-DE" dirty="0" err="1">
                <a:sym typeface="Wingdings" pitchFamily="2" charset="2"/>
              </a:rPr>
              <a:t>macOS</a:t>
            </a:r>
            <a:endParaRPr lang="de-DE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36251EBF-F865-BD48-84FA-080C07176720}"/>
              </a:ext>
            </a:extLst>
          </p:cNvPr>
          <p:cNvGraphicFramePr>
            <a:graphicFrameLocks noGrp="1"/>
          </p:cNvGraphicFramePr>
          <p:nvPr/>
        </p:nvGraphicFramePr>
        <p:xfrm>
          <a:off x="7211695" y="5084762"/>
          <a:ext cx="4056380" cy="165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56380">
                  <a:extLst>
                    <a:ext uri="{9D8B030D-6E8A-4147-A177-3AD203B41FA5}">
                      <a16:colId xmlns:a16="http://schemas.microsoft.com/office/drawing/2014/main" val="1410310346"/>
                    </a:ext>
                  </a:extLst>
                </a:gridCol>
              </a:tblGrid>
              <a:tr h="165100">
                <a:tc>
                  <a:txBody>
                    <a:bodyPr/>
                    <a:lstStyle/>
                    <a:p>
                      <a:pPr algn="ctr" fontAlgn="b"/>
                      <a:r>
                        <a:rPr lang="de-AT" sz="1000" u="none" strike="noStrike" dirty="0">
                          <a:effectLst/>
                        </a:rPr>
                        <a:t>n04-mg-auswahl-kinder.png</a:t>
                      </a:r>
                      <a:endParaRPr lang="de-AT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9227782"/>
                  </a:ext>
                </a:extLst>
              </a:tr>
            </a:tbl>
          </a:graphicData>
        </a:graphic>
      </p:graphicFrame>
      <p:pic>
        <p:nvPicPr>
          <p:cNvPr id="11" name="Grafik 10" descr="Ein Bild, das Screenshot, drinnen enthält.&#10;&#10;Automatisch generierte Beschreibung">
            <a:extLst>
              <a:ext uri="{FF2B5EF4-FFF2-40B4-BE49-F238E27FC236}">
                <a16:creationId xmlns:a16="http://schemas.microsoft.com/office/drawing/2014/main" id="{98C846E4-2A97-1245-9F74-CFF21A51A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00" y="1690688"/>
            <a:ext cx="5322570" cy="332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84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101E36-9C24-4074-945A-4592EE7B8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Falsche Fehlermeldung bei </a:t>
            </a:r>
            <a:r>
              <a:rPr lang="de-AT" dirty="0" err="1"/>
              <a:t>Flughafentranser</a:t>
            </a:r>
            <a:endParaRPr lang="de-AT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143A18C-E8C1-9E4E-ACAB-E04FC4D759B9}"/>
              </a:ext>
            </a:extLst>
          </p:cNvPr>
          <p:cNvSpPr txBox="1"/>
          <p:nvPr/>
        </p:nvSpPr>
        <p:spPr>
          <a:xfrm>
            <a:off x="269506" y="1439228"/>
            <a:ext cx="58264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Flughafentransfer Hin- und Rückfahrt am </a:t>
            </a:r>
            <a:br>
              <a:rPr lang="de-DE" dirty="0"/>
            </a:br>
            <a:r>
              <a:rPr lang="de-DE" dirty="0"/>
              <a:t>selben Tag nicht möglich </a:t>
            </a:r>
            <a:r>
              <a:rPr lang="de-DE" dirty="0">
                <a:sym typeface="Wingdings" pitchFamily="2" charset="2"/>
              </a:rPr>
              <a:t> Fehlermeldung falsch:</a:t>
            </a:r>
            <a:r>
              <a:rPr lang="de-DE" i="1" dirty="0">
                <a:sym typeface="Wingdings" pitchFamily="2" charset="2"/>
              </a:rPr>
              <a:t> </a:t>
            </a:r>
            <a:br>
              <a:rPr lang="de-DE" i="1" dirty="0">
                <a:sym typeface="Wingdings" pitchFamily="2" charset="2"/>
              </a:rPr>
            </a:br>
            <a:r>
              <a:rPr lang="de-DE" i="1" dirty="0">
                <a:sym typeface="Wingdings" pitchFamily="2" charset="2"/>
              </a:rPr>
              <a:t>„Der Abflug muss mindestens zwei Stunden nach der Ankunft stattfinden.“</a:t>
            </a:r>
          </a:p>
          <a:p>
            <a:endParaRPr lang="de-DE" dirty="0">
              <a:sym typeface="Wingdings" pitchFamily="2" charset="2"/>
            </a:endParaRPr>
          </a:p>
          <a:p>
            <a:r>
              <a:rPr lang="de-DE" dirty="0">
                <a:sym typeface="Wingdings" pitchFamily="2" charset="2"/>
              </a:rPr>
              <a:t>Schweregrad: 3,00</a:t>
            </a:r>
          </a:p>
          <a:p>
            <a:r>
              <a:rPr lang="de-DE" dirty="0">
                <a:sym typeface="Wingdings" pitchFamily="2" charset="2"/>
              </a:rPr>
              <a:t>Heuristik: Gute Fehlermeldung</a:t>
            </a:r>
          </a:p>
          <a:p>
            <a:r>
              <a:rPr lang="de-DE" dirty="0">
                <a:sym typeface="Wingdings" pitchFamily="2" charset="2"/>
              </a:rPr>
              <a:t>Browser: Safari	</a:t>
            </a:r>
          </a:p>
          <a:p>
            <a:r>
              <a:rPr lang="de-DE" dirty="0">
                <a:sym typeface="Wingdings" pitchFamily="2" charset="2"/>
              </a:rPr>
              <a:t>Betriebssystem: </a:t>
            </a:r>
            <a:r>
              <a:rPr lang="de-DE" dirty="0" err="1">
                <a:sym typeface="Wingdings" pitchFamily="2" charset="2"/>
              </a:rPr>
              <a:t>macOS</a:t>
            </a:r>
            <a:endParaRPr lang="de-DE" dirty="0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B921F2E4-9850-964F-9731-2F5005DD564B}"/>
              </a:ext>
            </a:extLst>
          </p:cNvPr>
          <p:cNvGraphicFramePr>
            <a:graphicFrameLocks noGrp="1"/>
          </p:cNvGraphicFramePr>
          <p:nvPr/>
        </p:nvGraphicFramePr>
        <p:xfrm>
          <a:off x="6325721" y="6229034"/>
          <a:ext cx="4912868" cy="231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12868">
                  <a:extLst>
                    <a:ext uri="{9D8B030D-6E8A-4147-A177-3AD203B41FA5}">
                      <a16:colId xmlns:a16="http://schemas.microsoft.com/office/drawing/2014/main" val="3654958694"/>
                    </a:ext>
                  </a:extLst>
                </a:gridCol>
              </a:tblGrid>
              <a:tr h="231775">
                <a:tc>
                  <a:txBody>
                    <a:bodyPr/>
                    <a:lstStyle/>
                    <a:p>
                      <a:pPr algn="ctr" fontAlgn="b"/>
                      <a:r>
                        <a:rPr lang="de-AT" sz="1000" u="none" strike="noStrike" dirty="0">
                          <a:effectLst/>
                        </a:rPr>
                        <a:t>n05-mg-falsche-fehlermeldung.png</a:t>
                      </a:r>
                      <a:endParaRPr lang="de-AT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057085"/>
                  </a:ext>
                </a:extLst>
              </a:tr>
            </a:tbl>
          </a:graphicData>
        </a:graphic>
      </p:graphicFrame>
      <p:pic>
        <p:nvPicPr>
          <p:cNvPr id="9" name="Grafik 8">
            <a:extLst>
              <a:ext uri="{FF2B5EF4-FFF2-40B4-BE49-F238E27FC236}">
                <a16:creationId xmlns:a16="http://schemas.microsoft.com/office/drawing/2014/main" id="{E365AE93-580B-7844-A2FA-7A305531F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011" y="2764791"/>
            <a:ext cx="5606288" cy="350393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A2F2E27-8BE8-D048-B573-41B2A1D9F2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37" t="28113" r="47841" b="65488"/>
          <a:stretch/>
        </p:blipFill>
        <p:spPr>
          <a:xfrm>
            <a:off x="5979011" y="1588770"/>
            <a:ext cx="5943483" cy="707046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008111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A53E57-0939-42FE-8DEC-B5A8797AB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Deals/Last Minute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B3E5296-EC2C-1A48-8622-85B7F9988D90}"/>
              </a:ext>
            </a:extLst>
          </p:cNvPr>
          <p:cNvSpPr txBox="1"/>
          <p:nvPr/>
        </p:nvSpPr>
        <p:spPr>
          <a:xfrm>
            <a:off x="432997" y="1431013"/>
            <a:ext cx="58264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itchFamily="2" charset="2"/>
              </a:rPr>
              <a:t>Ein klarer Unterschied zwischen „Deals“ und "Last Minute“ ist auf erstem Blick nicht erkennbar.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ym typeface="Wingdings" pitchFamily="2" charset="2"/>
            </a:endParaRPr>
          </a:p>
          <a:p>
            <a:r>
              <a:rPr lang="de-DE" dirty="0">
                <a:sym typeface="Wingdings" pitchFamily="2" charset="2"/>
              </a:rPr>
              <a:t>Schweregrad: 3,00</a:t>
            </a:r>
          </a:p>
          <a:p>
            <a:r>
              <a:rPr lang="de-DE" dirty="0">
                <a:sym typeface="Wingdings" pitchFamily="2" charset="2"/>
              </a:rPr>
              <a:t>Heuristik: Konsistenz</a:t>
            </a:r>
          </a:p>
          <a:p>
            <a:r>
              <a:rPr lang="de-DE" dirty="0">
                <a:sym typeface="Wingdings" pitchFamily="2" charset="2"/>
              </a:rPr>
              <a:t>Browser: Chrome	</a:t>
            </a:r>
          </a:p>
          <a:p>
            <a:r>
              <a:rPr lang="de-DE" dirty="0">
                <a:sym typeface="Wingdings" pitchFamily="2" charset="2"/>
              </a:rPr>
              <a:t>Betriebssystem: Windows</a:t>
            </a:r>
            <a:endParaRPr lang="de-DE" dirty="0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9862D35-5EDB-D743-BA02-33D9B094B686}"/>
              </a:ext>
            </a:extLst>
          </p:cNvPr>
          <p:cNvGraphicFramePr>
            <a:graphicFrameLocks noGrp="1"/>
          </p:cNvGraphicFramePr>
          <p:nvPr/>
        </p:nvGraphicFramePr>
        <p:xfrm>
          <a:off x="7094855" y="6295203"/>
          <a:ext cx="1873250" cy="165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73250">
                  <a:extLst>
                    <a:ext uri="{9D8B030D-6E8A-4147-A177-3AD203B41FA5}">
                      <a16:colId xmlns:a16="http://schemas.microsoft.com/office/drawing/2014/main" val="4256194649"/>
                    </a:ext>
                  </a:extLst>
                </a:gridCol>
              </a:tblGrid>
              <a:tr h="165100">
                <a:tc>
                  <a:txBody>
                    <a:bodyPr/>
                    <a:lstStyle/>
                    <a:p>
                      <a:pPr algn="l" fontAlgn="b"/>
                      <a:r>
                        <a:rPr lang="de-AT" sz="1000" u="none" strike="noStrike" dirty="0">
                          <a:effectLst/>
                        </a:rPr>
                        <a:t>n06-TD-Deals.mp4</a:t>
                      </a:r>
                      <a:endParaRPr lang="de-AT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8435661"/>
                  </a:ext>
                </a:extLst>
              </a:tr>
            </a:tbl>
          </a:graphicData>
        </a:graphic>
      </p:graphicFrame>
      <p:pic>
        <p:nvPicPr>
          <p:cNvPr id="7" name="n06-TD-Deals">
            <a:hlinkClick r:id="" action="ppaction://media"/>
            <a:extLst>
              <a:ext uri="{FF2B5EF4-FFF2-40B4-BE49-F238E27FC236}">
                <a16:creationId xmlns:a16="http://schemas.microsoft.com/office/drawing/2014/main" id="{5480C772-E856-0043-9C7D-A117475251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59166" y="2198158"/>
            <a:ext cx="7576524" cy="409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2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1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101E36-9C24-4074-945A-4592EE7B8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Falsche Fehlermeldung bei </a:t>
            </a:r>
            <a:r>
              <a:rPr lang="de-AT" dirty="0" err="1"/>
              <a:t>Flughafentranser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CEA117-9650-4EF6-AB36-D5C737525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45656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A53E57-0939-42FE-8DEC-B5A8797AB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Deals/Last Minute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09005B-6D57-49EE-95C6-BB213B9AE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68407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29713A-5385-4889-8516-87C839733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Allgemein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B7DAC5-51FF-4F62-92D5-799B23FB8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Beschreibung der Website</a:t>
            </a:r>
          </a:p>
          <a:p>
            <a:r>
              <a:rPr lang="de-AT" dirty="0"/>
              <a:t>Benutzerprofil (</a:t>
            </a:r>
            <a:r>
              <a:rPr lang="de-AT" dirty="0" err="1"/>
              <a:t>Personas</a:t>
            </a:r>
            <a:r>
              <a:rPr lang="de-AT" dirty="0"/>
              <a:t>)</a:t>
            </a:r>
          </a:p>
          <a:p>
            <a:r>
              <a:rPr lang="de-AT" dirty="0"/>
              <a:t>Evaluierungsumgebungen</a:t>
            </a:r>
          </a:p>
          <a:p>
            <a:r>
              <a:rPr lang="de-AT" dirty="0"/>
              <a:t>Wie viele Probleme wurden gefunden (welche Gewichtung hatten diese)</a:t>
            </a:r>
          </a:p>
          <a:p>
            <a:pPr lvl="1"/>
            <a:r>
              <a:rPr lang="de-AT" dirty="0"/>
              <a:t>Erklärung der schwerwiegendsten Probleme</a:t>
            </a:r>
          </a:p>
          <a:p>
            <a:pPr lvl="1"/>
            <a:r>
              <a:rPr lang="de-AT" dirty="0"/>
              <a:t>Erklärung der positivsten Aspekte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61696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E6E78D-0DFB-4C81-B902-FCACD0759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Positive Resultate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F7A73E-92F4-4392-AC81-86E33819A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62257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8C8987-02C5-4B78-80CD-975C3264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Hilfestellungen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61C403-56F8-430B-B333-50DE9EB5E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13840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C788A8-4A65-4BB8-8E75-953935382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Fehlermeldungen sind verständlich formuliert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603693-2411-4D07-8160-FBF5639C3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14635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792E2F-F61F-4F07-8CAA-BCA62D8A1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Fehlervermeidung Flugdatum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948B6B-07EB-4144-A179-1F56DA93E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93320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6E4CD9-EA9C-44D5-BD06-95DB331D9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Strukturierte Grundfunktionalitäten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95AB27E-74DE-084D-B87E-98AE0FE0BC05}"/>
              </a:ext>
            </a:extLst>
          </p:cNvPr>
          <p:cNvSpPr txBox="1"/>
          <p:nvPr/>
        </p:nvSpPr>
        <p:spPr>
          <a:xfrm>
            <a:off x="615877" y="1690688"/>
            <a:ext cx="582649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itchFamily="2" charset="2"/>
              </a:rPr>
              <a:t>Verständliche Darstellung der Möglichkeiten des Nutzers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itchFamily="2" charset="2"/>
              </a:rPr>
              <a:t>Bilder ergänzen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itchFamily="2" charset="2"/>
              </a:rPr>
              <a:t>z.B.: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itchFamily="2" charset="2"/>
              </a:rPr>
              <a:t>Flüge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itchFamily="2" charset="2"/>
              </a:rPr>
              <a:t>Hin- und Rückflug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itchFamily="2" charset="2"/>
              </a:rPr>
              <a:t>Nur Hinflug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itchFamily="2" charset="2"/>
              </a:rPr>
              <a:t>Mehrere Reiseziele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itchFamily="2" charset="2"/>
              </a:rPr>
              <a:t>Hotels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itchFamily="2" charset="2"/>
              </a:rPr>
              <a:t>Flug + Hotel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itchFamily="2" charset="2"/>
              </a:rPr>
              <a:t>Pauschalreisen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ym typeface="Wingdings" pitchFamily="2" charset="2"/>
            </a:endParaRPr>
          </a:p>
          <a:p>
            <a:r>
              <a:rPr lang="de-DE" dirty="0">
                <a:sym typeface="Wingdings" pitchFamily="2" charset="2"/>
              </a:rPr>
              <a:t>Positivität: 3,00</a:t>
            </a:r>
          </a:p>
          <a:p>
            <a:r>
              <a:rPr lang="de-DE" dirty="0">
                <a:sym typeface="Wingdings" pitchFamily="2" charset="2"/>
              </a:rPr>
              <a:t>Heuristik: Ästhetik und minimales Design</a:t>
            </a:r>
          </a:p>
          <a:p>
            <a:r>
              <a:rPr lang="de-DE" dirty="0">
                <a:sym typeface="Wingdings" pitchFamily="2" charset="2"/>
              </a:rPr>
              <a:t>Browser: Chrome</a:t>
            </a:r>
          </a:p>
          <a:p>
            <a:r>
              <a:rPr lang="de-DE" dirty="0">
                <a:sym typeface="Wingdings" pitchFamily="2" charset="2"/>
              </a:rPr>
              <a:t>Betriebssystem: iOS</a:t>
            </a:r>
            <a:endParaRPr lang="de-DE" dirty="0"/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85E90095-8FDF-B645-BF95-6223A7956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919" y="1545177"/>
            <a:ext cx="2724564" cy="4843670"/>
          </a:xfrm>
          <a:prstGeom prst="rect">
            <a:avLst/>
          </a:prstGeom>
        </p:spPr>
      </p:pic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D74D9C29-7FB6-A242-ACF5-CE9471E3BF8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505919" y="6388847"/>
          <a:ext cx="2784332" cy="1843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84332">
                  <a:extLst>
                    <a:ext uri="{9D8B030D-6E8A-4147-A177-3AD203B41FA5}">
                      <a16:colId xmlns:a16="http://schemas.microsoft.com/office/drawing/2014/main" val="664321166"/>
                    </a:ext>
                  </a:extLst>
                </a:gridCol>
              </a:tblGrid>
              <a:tr h="184347">
                <a:tc>
                  <a:txBody>
                    <a:bodyPr/>
                    <a:lstStyle/>
                    <a:p>
                      <a:pPr algn="ctr" fontAlgn="b"/>
                      <a:r>
                        <a:rPr lang="de-AT" sz="1000" u="none" strike="noStrike" dirty="0">
                          <a:effectLst/>
                        </a:rPr>
                        <a:t>p04-dl-ästhetik.png</a:t>
                      </a:r>
                      <a:endParaRPr lang="de-AT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86586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7760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E08010-7705-4340-AE48-0EB35CD92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468B9B-BF06-1A42-BB17-357374CD0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Auslegung auf die Zielgruppe</a:t>
            </a:r>
          </a:p>
          <a:p>
            <a:r>
              <a:rPr lang="de-DE" dirty="0"/>
              <a:t>Desktop VS Mobile</a:t>
            </a:r>
          </a:p>
          <a:p>
            <a:r>
              <a:rPr lang="de-DE" dirty="0"/>
              <a:t>Allgemein Positives</a:t>
            </a:r>
          </a:p>
          <a:p>
            <a:r>
              <a:rPr lang="de-DE" dirty="0"/>
              <a:t>Allgemein Negatives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8983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E22A83-363C-6B40-BA47-1E9D2B8B4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C153F4-898E-5A49-95C0-16C6D30EF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6857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7C38E6-2649-C14B-A273-00EDB30B4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Beschreibung der Website: </a:t>
            </a:r>
            <a:r>
              <a:rPr lang="de-DE" dirty="0" err="1"/>
              <a:t>www.expedia.at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927908-7E19-1041-B7CB-4C1EF9DE2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Webportal zum Buchen von Reisen</a:t>
            </a:r>
          </a:p>
          <a:p>
            <a:r>
              <a:rPr lang="de-DE" dirty="0"/>
              <a:t>Buchen von</a:t>
            </a:r>
          </a:p>
          <a:p>
            <a:pPr lvl="1"/>
            <a:r>
              <a:rPr lang="de-DE" dirty="0"/>
              <a:t>Hotel</a:t>
            </a:r>
          </a:p>
          <a:p>
            <a:pPr lvl="1"/>
            <a:r>
              <a:rPr lang="de-DE" dirty="0"/>
              <a:t>Flug</a:t>
            </a:r>
          </a:p>
          <a:p>
            <a:pPr lvl="1"/>
            <a:r>
              <a:rPr lang="de-DE" dirty="0"/>
              <a:t>Mietwagen</a:t>
            </a:r>
          </a:p>
          <a:p>
            <a:r>
              <a:rPr lang="de-DE" dirty="0"/>
              <a:t>Preise verschiedener Angebotskombinationen vergleichen</a:t>
            </a:r>
          </a:p>
          <a:p>
            <a:r>
              <a:rPr lang="de-DE" dirty="0"/>
              <a:t>Vermieter: Unterkunft inserieren</a:t>
            </a:r>
          </a:p>
        </p:txBody>
      </p:sp>
    </p:spTree>
    <p:extLst>
      <p:ext uri="{BB962C8B-B14F-4D97-AF65-F5344CB8AC3E}">
        <p14:creationId xmlns:p14="http://schemas.microsoft.com/office/powerpoint/2010/main" val="1815975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1C9B34-F3B2-0D4B-84F4-DDE571FFC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Benutzerprofile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CC389F-D4FD-6044-9E77-1D598DC26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Reisen im dienstlichen und im Privatbereich</a:t>
            </a:r>
          </a:p>
          <a:p>
            <a:r>
              <a:rPr lang="de-DE" dirty="0"/>
              <a:t>Altersgruppe: variiert sehr stark</a:t>
            </a:r>
          </a:p>
          <a:p>
            <a:pPr lvl="1"/>
            <a:r>
              <a:rPr lang="de-DE" dirty="0"/>
              <a:t>Zwischen 18 und 60 Jahre</a:t>
            </a:r>
          </a:p>
          <a:p>
            <a:r>
              <a:rPr lang="de-DE" dirty="0"/>
              <a:t>Benutzerprofile speziell:</a:t>
            </a:r>
          </a:p>
          <a:p>
            <a:pPr lvl="1"/>
            <a:r>
              <a:rPr lang="de-DE" dirty="0"/>
              <a:t>Lastminute/Deals: jüngere Personen mit engem Budget </a:t>
            </a:r>
            <a:r>
              <a:rPr lang="de-DE" dirty="0">
                <a:sym typeface="Wingdings" pitchFamily="2" charset="2"/>
              </a:rPr>
              <a:t> günstige Schnäppchen finden</a:t>
            </a:r>
          </a:p>
          <a:p>
            <a:r>
              <a:rPr lang="de-DE" dirty="0">
                <a:sym typeface="Wingdings" pitchFamily="2" charset="2"/>
              </a:rPr>
              <a:t>Siehe </a:t>
            </a:r>
            <a:r>
              <a:rPr lang="de-DE" dirty="0" err="1">
                <a:sym typeface="Wingdings" pitchFamily="2" charset="2"/>
              </a:rPr>
              <a:t>Personas</a:t>
            </a:r>
            <a:endParaRPr lang="de-DE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61799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70F40CC-3527-4017-A061-EF1D5ADBCF0E}"/>
              </a:ext>
            </a:extLst>
          </p:cNvPr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6C33BB7-8343-447B-9105-43CF7B780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"/>
            <a:ext cx="10515600" cy="1143000"/>
          </a:xfrm>
        </p:spPr>
        <p:txBody>
          <a:bodyPr/>
          <a:lstStyle/>
          <a:p>
            <a:r>
              <a:rPr lang="de-AT" dirty="0">
                <a:solidFill>
                  <a:schemeClr val="bg1"/>
                </a:solidFill>
                <a:latin typeface="+mn-lt"/>
              </a:rPr>
              <a:t>Anna Grey, 67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84B5C0C-25F6-4A77-9C63-7E38CFFC1CD3}"/>
              </a:ext>
            </a:extLst>
          </p:cNvPr>
          <p:cNvSpPr txBox="1"/>
          <p:nvPr/>
        </p:nvSpPr>
        <p:spPr>
          <a:xfrm>
            <a:off x="422031" y="3991651"/>
            <a:ext cx="2025747" cy="64633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i="1" dirty="0"/>
              <a:t>„Life </a:t>
            </a:r>
            <a:r>
              <a:rPr lang="de-AT" i="1" dirty="0" err="1"/>
              <a:t>is</a:t>
            </a:r>
            <a:r>
              <a:rPr lang="de-AT" i="1" dirty="0"/>
              <a:t> </a:t>
            </a:r>
            <a:r>
              <a:rPr lang="de-AT" i="1" dirty="0" err="1"/>
              <a:t>too</a:t>
            </a:r>
            <a:r>
              <a:rPr lang="de-AT" i="1" dirty="0"/>
              <a:t> </a:t>
            </a:r>
            <a:r>
              <a:rPr lang="de-AT" i="1" dirty="0" err="1"/>
              <a:t>short</a:t>
            </a:r>
            <a:r>
              <a:rPr lang="de-AT" i="1" dirty="0"/>
              <a:t> </a:t>
            </a:r>
            <a:r>
              <a:rPr lang="de-AT" i="1" dirty="0" err="1"/>
              <a:t>to</a:t>
            </a:r>
            <a:r>
              <a:rPr lang="de-AT" i="1" dirty="0"/>
              <a:t> </a:t>
            </a:r>
            <a:r>
              <a:rPr lang="de-AT" i="1" dirty="0" err="1"/>
              <a:t>stay</a:t>
            </a:r>
            <a:r>
              <a:rPr lang="de-AT" i="1" dirty="0"/>
              <a:t> at </a:t>
            </a:r>
            <a:r>
              <a:rPr lang="de-AT" i="1" dirty="0" err="1"/>
              <a:t>home</a:t>
            </a:r>
            <a:r>
              <a:rPr lang="de-AT" i="1" dirty="0"/>
              <a:t>“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73D35A-D87A-45A2-984C-75BB5BC410DC}"/>
              </a:ext>
            </a:extLst>
          </p:cNvPr>
          <p:cNvSpPr txBox="1"/>
          <p:nvPr/>
        </p:nvSpPr>
        <p:spPr>
          <a:xfrm>
            <a:off x="3488787" y="1640034"/>
            <a:ext cx="59787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Goals: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Learning </a:t>
            </a:r>
            <a:r>
              <a:rPr lang="de-AT" dirty="0" err="1"/>
              <a:t>about</a:t>
            </a:r>
            <a:r>
              <a:rPr lang="de-AT" dirty="0"/>
              <a:t> different </a:t>
            </a:r>
            <a:r>
              <a:rPr lang="de-AT" dirty="0" err="1"/>
              <a:t>cultures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Making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friends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Learning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languages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Comfortable</a:t>
            </a:r>
            <a:r>
              <a:rPr lang="de-AT" dirty="0"/>
              <a:t> </a:t>
            </a:r>
            <a:r>
              <a:rPr lang="de-AT" dirty="0" err="1"/>
              <a:t>traveling</a:t>
            </a:r>
            <a:endParaRPr lang="de-AT" dirty="0"/>
          </a:p>
          <a:p>
            <a:endParaRPr lang="de-AT" dirty="0"/>
          </a:p>
          <a:p>
            <a:r>
              <a:rPr lang="de-AT" dirty="0" err="1">
                <a:latin typeface="Arial Rounded MT Bold" panose="020F0704030504030204" pitchFamily="34" charset="0"/>
              </a:rPr>
              <a:t>Frustrations</a:t>
            </a:r>
            <a:r>
              <a:rPr lang="de-AT" dirty="0">
                <a:latin typeface="Arial Rounded MT Bold" panose="020F070403050403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Being</a:t>
            </a:r>
            <a:r>
              <a:rPr lang="de-AT" dirty="0"/>
              <a:t> </a:t>
            </a:r>
            <a:r>
              <a:rPr lang="de-AT" dirty="0" err="1"/>
              <a:t>bored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People </a:t>
            </a:r>
            <a:r>
              <a:rPr lang="de-AT" dirty="0" err="1"/>
              <a:t>who</a:t>
            </a:r>
            <a:r>
              <a:rPr lang="de-AT" dirty="0"/>
              <a:t> </a:t>
            </a:r>
            <a:r>
              <a:rPr lang="de-AT" dirty="0" err="1"/>
              <a:t>aren‘t</a:t>
            </a:r>
            <a:r>
              <a:rPr lang="de-AT" dirty="0"/>
              <a:t> open-</a:t>
            </a:r>
            <a:r>
              <a:rPr lang="de-AT" dirty="0" err="1"/>
              <a:t>minded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Politics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3A8E5CE-4E63-4F27-AF3C-1F31AA0D6077}"/>
              </a:ext>
            </a:extLst>
          </p:cNvPr>
          <p:cNvSpPr txBox="1"/>
          <p:nvPr/>
        </p:nvSpPr>
        <p:spPr>
          <a:xfrm>
            <a:off x="3488787" y="4660005"/>
            <a:ext cx="6199164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Bio:</a:t>
            </a:r>
          </a:p>
          <a:p>
            <a:r>
              <a:rPr lang="de-AT" dirty="0"/>
              <a:t>Her </a:t>
            </a:r>
            <a:r>
              <a:rPr lang="de-AT" dirty="0" err="1"/>
              <a:t>husband</a:t>
            </a:r>
            <a:r>
              <a:rPr lang="de-AT" dirty="0"/>
              <a:t> </a:t>
            </a:r>
            <a:r>
              <a:rPr lang="de-AT" dirty="0" err="1"/>
              <a:t>passed</a:t>
            </a:r>
            <a:r>
              <a:rPr lang="de-AT" dirty="0"/>
              <a:t> </a:t>
            </a:r>
            <a:r>
              <a:rPr lang="de-AT" dirty="0" err="1"/>
              <a:t>away</a:t>
            </a:r>
            <a:r>
              <a:rPr lang="de-AT" dirty="0"/>
              <a:t> </a:t>
            </a:r>
            <a:r>
              <a:rPr lang="de-AT" dirty="0" err="1"/>
              <a:t>nine</a:t>
            </a:r>
            <a:r>
              <a:rPr lang="de-AT" dirty="0"/>
              <a:t> </a:t>
            </a:r>
            <a:r>
              <a:rPr lang="de-AT" dirty="0" err="1"/>
              <a:t>years</a:t>
            </a:r>
            <a:r>
              <a:rPr lang="de-AT" dirty="0"/>
              <a:t> </a:t>
            </a:r>
            <a:r>
              <a:rPr lang="de-AT" dirty="0" err="1"/>
              <a:t>ago</a:t>
            </a:r>
            <a:r>
              <a:rPr lang="de-AT" dirty="0"/>
              <a:t>. </a:t>
            </a:r>
            <a:r>
              <a:rPr lang="de-AT" dirty="0" err="1"/>
              <a:t>Since</a:t>
            </a:r>
            <a:r>
              <a:rPr lang="de-AT" dirty="0"/>
              <a:t> </a:t>
            </a:r>
            <a:r>
              <a:rPr lang="de-AT" dirty="0" err="1"/>
              <a:t>then</a:t>
            </a:r>
            <a:r>
              <a:rPr lang="de-AT" dirty="0"/>
              <a:t> </a:t>
            </a:r>
            <a:r>
              <a:rPr lang="de-AT" dirty="0" err="1"/>
              <a:t>she</a:t>
            </a:r>
            <a:r>
              <a:rPr lang="de-AT" dirty="0"/>
              <a:t> </a:t>
            </a:r>
            <a:r>
              <a:rPr lang="de-AT" dirty="0" err="1"/>
              <a:t>travels</a:t>
            </a:r>
            <a:r>
              <a:rPr lang="de-AT" dirty="0"/>
              <a:t> </a:t>
            </a:r>
            <a:r>
              <a:rPr lang="de-AT" dirty="0" err="1"/>
              <a:t>around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world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make</a:t>
            </a:r>
            <a:r>
              <a:rPr lang="de-AT" dirty="0"/>
              <a:t>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friends</a:t>
            </a:r>
            <a:r>
              <a:rPr lang="de-AT" dirty="0"/>
              <a:t> and </a:t>
            </a:r>
            <a:r>
              <a:rPr lang="de-AT" dirty="0" err="1"/>
              <a:t>discovers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beauty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different </a:t>
            </a:r>
            <a:r>
              <a:rPr lang="de-AT" dirty="0" err="1"/>
              <a:t>cultures</a:t>
            </a:r>
            <a:r>
              <a:rPr lang="de-AT" dirty="0"/>
              <a:t>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440F77E-A3E3-4CCC-A6C8-82647D5A2B81}"/>
              </a:ext>
            </a:extLst>
          </p:cNvPr>
          <p:cNvSpPr txBox="1"/>
          <p:nvPr/>
        </p:nvSpPr>
        <p:spPr>
          <a:xfrm>
            <a:off x="422030" y="4637982"/>
            <a:ext cx="257438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>
                <a:latin typeface="Arial Rounded MT Bold" panose="020F0704030504030204" pitchFamily="34" charset="0"/>
              </a:rPr>
              <a:t>Personality: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Kind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Loves </a:t>
            </a:r>
            <a:r>
              <a:rPr lang="de-AT" sz="1600" dirty="0" err="1">
                <a:latin typeface="Arial Rounded MT Bold" panose="020F0704030504030204" pitchFamily="34" charset="0"/>
              </a:rPr>
              <a:t>animals</a:t>
            </a:r>
            <a:endParaRPr lang="de-AT" sz="1600" dirty="0">
              <a:latin typeface="Arial Rounded MT Bold" panose="020F07040305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 err="1">
                <a:latin typeface="Arial Rounded MT Bold" panose="020F0704030504030204" pitchFamily="34" charset="0"/>
              </a:rPr>
              <a:t>Adventurous</a:t>
            </a:r>
            <a:endParaRPr lang="de-AT" sz="1600" dirty="0">
              <a:latin typeface="Arial Rounded MT Bold" panose="020F07040305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AT" sz="1600" dirty="0">
              <a:latin typeface="Arial Rounded MT Bold" panose="020F0704030504030204" pitchFamily="34" charset="0"/>
            </a:endParaRPr>
          </a:p>
          <a:p>
            <a:endParaRPr lang="de-AT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3500790-FFFB-4429-92BF-05226B136501}"/>
              </a:ext>
            </a:extLst>
          </p:cNvPr>
          <p:cNvSpPr txBox="1"/>
          <p:nvPr/>
        </p:nvSpPr>
        <p:spPr>
          <a:xfrm>
            <a:off x="9687951" y="1520683"/>
            <a:ext cx="20398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>
                <a:latin typeface="Arial Rounded MT Bold" panose="020F0704030504030204" pitchFamily="34" charset="0"/>
              </a:rPr>
              <a:t>Motivations</a:t>
            </a:r>
            <a:endParaRPr lang="de-AT" dirty="0">
              <a:latin typeface="Arial Rounded MT Bold" panose="020F0704030504030204" pitchFamily="34" charset="0"/>
            </a:endParaRPr>
          </a:p>
          <a:p>
            <a:r>
              <a:rPr lang="de-AT" dirty="0"/>
              <a:t>Adventures</a:t>
            </a:r>
          </a:p>
          <a:p>
            <a:endParaRPr lang="de-AT" dirty="0"/>
          </a:p>
          <a:p>
            <a:r>
              <a:rPr lang="de-AT" dirty="0"/>
              <a:t>Fear</a:t>
            </a:r>
          </a:p>
          <a:p>
            <a:endParaRPr lang="de-AT" dirty="0"/>
          </a:p>
          <a:p>
            <a:r>
              <a:rPr lang="de-AT" dirty="0"/>
              <a:t>Achievement</a:t>
            </a:r>
          </a:p>
          <a:p>
            <a:endParaRPr lang="de-AT" dirty="0"/>
          </a:p>
          <a:p>
            <a:r>
              <a:rPr lang="de-AT" dirty="0"/>
              <a:t>Power</a:t>
            </a:r>
          </a:p>
          <a:p>
            <a:endParaRPr lang="de-AT" dirty="0"/>
          </a:p>
          <a:p>
            <a:r>
              <a:rPr lang="de-AT" dirty="0" err="1"/>
              <a:t>Social</a:t>
            </a:r>
            <a:endParaRPr lang="de-AT" dirty="0"/>
          </a:p>
          <a:p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15ED6F2-54DB-42B8-9C46-CB382D990F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39" t="3843" r="31949" b="26212"/>
          <a:stretch/>
        </p:blipFill>
        <p:spPr>
          <a:xfrm>
            <a:off x="422030" y="1201758"/>
            <a:ext cx="2025748" cy="274102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36D8F3A1-EEB4-4898-93B2-AD232539A40B}"/>
              </a:ext>
            </a:extLst>
          </p:cNvPr>
          <p:cNvSpPr/>
          <p:nvPr/>
        </p:nvSpPr>
        <p:spPr>
          <a:xfrm>
            <a:off x="9823939" y="2186034"/>
            <a:ext cx="1903828" cy="168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3715383-70C3-4B4F-9B02-5F21F529ADC7}"/>
              </a:ext>
            </a:extLst>
          </p:cNvPr>
          <p:cNvSpPr/>
          <p:nvPr/>
        </p:nvSpPr>
        <p:spPr>
          <a:xfrm>
            <a:off x="9823936" y="2747625"/>
            <a:ext cx="298355" cy="168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A64F14A-4BEB-4896-907B-2A639B9E2618}"/>
              </a:ext>
            </a:extLst>
          </p:cNvPr>
          <p:cNvSpPr/>
          <p:nvPr/>
        </p:nvSpPr>
        <p:spPr>
          <a:xfrm>
            <a:off x="9823938" y="3267446"/>
            <a:ext cx="862819" cy="168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21BAF01-EE9D-4BCF-B5AD-CF02180EA04F}"/>
              </a:ext>
            </a:extLst>
          </p:cNvPr>
          <p:cNvSpPr/>
          <p:nvPr/>
        </p:nvSpPr>
        <p:spPr>
          <a:xfrm>
            <a:off x="9823938" y="3829037"/>
            <a:ext cx="145954" cy="168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26E7DF7-2326-4E38-8F63-C55071A2660E}"/>
              </a:ext>
            </a:extLst>
          </p:cNvPr>
          <p:cNvSpPr/>
          <p:nvPr/>
        </p:nvSpPr>
        <p:spPr>
          <a:xfrm>
            <a:off x="9823936" y="4368272"/>
            <a:ext cx="1552135" cy="168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81331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70F40CC-3527-4017-A061-EF1D5ADBCF0E}"/>
              </a:ext>
            </a:extLst>
          </p:cNvPr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6C33BB7-8343-447B-9105-43CF7B780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"/>
            <a:ext cx="10515600" cy="1143000"/>
          </a:xfrm>
        </p:spPr>
        <p:txBody>
          <a:bodyPr/>
          <a:lstStyle/>
          <a:p>
            <a:r>
              <a:rPr lang="de-AT" dirty="0">
                <a:solidFill>
                  <a:schemeClr val="bg1"/>
                </a:solidFill>
                <a:latin typeface="+mn-lt"/>
              </a:rPr>
              <a:t>Jason </a:t>
            </a:r>
            <a:r>
              <a:rPr lang="de-AT" b="1" dirty="0">
                <a:solidFill>
                  <a:schemeClr val="bg1"/>
                </a:solidFill>
              </a:rPr>
              <a:t>Huang</a:t>
            </a:r>
            <a:r>
              <a:rPr lang="de-AT" dirty="0">
                <a:solidFill>
                  <a:schemeClr val="bg1"/>
                </a:solidFill>
                <a:latin typeface="+mn-lt"/>
              </a:rPr>
              <a:t>, 23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84B5C0C-25F6-4A77-9C63-7E38CFFC1CD3}"/>
              </a:ext>
            </a:extLst>
          </p:cNvPr>
          <p:cNvSpPr txBox="1"/>
          <p:nvPr/>
        </p:nvSpPr>
        <p:spPr>
          <a:xfrm>
            <a:off x="422031" y="3991651"/>
            <a:ext cx="2302412" cy="83099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sz="1600" i="1" dirty="0"/>
              <a:t>„</a:t>
            </a:r>
            <a:r>
              <a:rPr lang="en-US" sz="1600" i="1" dirty="0"/>
              <a:t>In every walk with nature, one receives far more than he seeks.”</a:t>
            </a:r>
            <a:endParaRPr lang="de-AT" sz="1600" i="1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73D35A-D87A-45A2-984C-75BB5BC410DC}"/>
              </a:ext>
            </a:extLst>
          </p:cNvPr>
          <p:cNvSpPr txBox="1"/>
          <p:nvPr/>
        </p:nvSpPr>
        <p:spPr>
          <a:xfrm>
            <a:off x="3488787" y="1640034"/>
            <a:ext cx="59787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Goals: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Learning </a:t>
            </a:r>
            <a:r>
              <a:rPr lang="de-AT" dirty="0" err="1"/>
              <a:t>about</a:t>
            </a:r>
            <a:r>
              <a:rPr lang="de-AT" dirty="0"/>
              <a:t> different </a:t>
            </a:r>
            <a:r>
              <a:rPr lang="de-AT" dirty="0" err="1"/>
              <a:t>cultures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Meeting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people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(Hitch-)</a:t>
            </a:r>
            <a:r>
              <a:rPr lang="de-AT" dirty="0" err="1"/>
              <a:t>hiking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Going</a:t>
            </a:r>
            <a:r>
              <a:rPr lang="de-AT" dirty="0"/>
              <a:t> on </a:t>
            </a:r>
            <a:r>
              <a:rPr lang="de-AT" dirty="0" err="1"/>
              <a:t>adventures</a:t>
            </a:r>
            <a:endParaRPr lang="de-AT" dirty="0"/>
          </a:p>
          <a:p>
            <a:r>
              <a:rPr lang="de-AT" dirty="0" err="1">
                <a:latin typeface="Arial Rounded MT Bold" panose="020F0704030504030204" pitchFamily="34" charset="0"/>
              </a:rPr>
              <a:t>Frustrations</a:t>
            </a:r>
            <a:r>
              <a:rPr lang="de-AT" dirty="0">
                <a:latin typeface="Arial Rounded MT Bold" panose="020F070403050403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Society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Suppression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War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3A8E5CE-4E63-4F27-AF3C-1F31AA0D6077}"/>
              </a:ext>
            </a:extLst>
          </p:cNvPr>
          <p:cNvSpPr txBox="1"/>
          <p:nvPr/>
        </p:nvSpPr>
        <p:spPr>
          <a:xfrm>
            <a:off x="3488787" y="4660005"/>
            <a:ext cx="6199164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Bio:</a:t>
            </a:r>
          </a:p>
          <a:p>
            <a:r>
              <a:rPr lang="de-AT" dirty="0"/>
              <a:t>After he </a:t>
            </a:r>
            <a:r>
              <a:rPr lang="de-AT" dirty="0" err="1"/>
              <a:t>graduated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</a:t>
            </a:r>
            <a:r>
              <a:rPr lang="de-AT" dirty="0" err="1"/>
              <a:t>Highschool</a:t>
            </a:r>
            <a:r>
              <a:rPr lang="de-AT" dirty="0"/>
              <a:t> he </a:t>
            </a:r>
            <a:r>
              <a:rPr lang="de-AT" dirty="0" err="1"/>
              <a:t>decided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explore</a:t>
            </a:r>
            <a:r>
              <a:rPr lang="de-AT" dirty="0"/>
              <a:t> </a:t>
            </a:r>
            <a:r>
              <a:rPr lang="de-AT" dirty="0" err="1"/>
              <a:t>nature</a:t>
            </a:r>
            <a:r>
              <a:rPr lang="de-AT" dirty="0"/>
              <a:t> and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most</a:t>
            </a:r>
            <a:r>
              <a:rPr lang="de-AT" dirty="0"/>
              <a:t> </a:t>
            </a:r>
            <a:r>
              <a:rPr lang="de-AT" dirty="0" err="1"/>
              <a:t>beatiful</a:t>
            </a:r>
            <a:r>
              <a:rPr lang="de-AT" dirty="0"/>
              <a:t> </a:t>
            </a:r>
            <a:r>
              <a:rPr lang="de-AT" dirty="0" err="1"/>
              <a:t>places</a:t>
            </a:r>
            <a:r>
              <a:rPr lang="de-AT" dirty="0"/>
              <a:t> Earth </a:t>
            </a:r>
            <a:r>
              <a:rPr lang="de-AT" dirty="0" err="1"/>
              <a:t>has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offer</a:t>
            </a:r>
            <a:r>
              <a:rPr lang="de-AT" dirty="0"/>
              <a:t>.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440F77E-A3E3-4CCC-A6C8-82647D5A2B81}"/>
              </a:ext>
            </a:extLst>
          </p:cNvPr>
          <p:cNvSpPr txBox="1"/>
          <p:nvPr/>
        </p:nvSpPr>
        <p:spPr>
          <a:xfrm>
            <a:off x="422030" y="4812178"/>
            <a:ext cx="257438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>
                <a:latin typeface="Arial Rounded MT Bold" panose="020F0704030504030204" pitchFamily="34" charset="0"/>
              </a:rPr>
              <a:t>Personality: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 err="1">
                <a:latin typeface="Arial Rounded MT Bold" panose="020F0704030504030204" pitchFamily="34" charset="0"/>
              </a:rPr>
              <a:t>Spontanious</a:t>
            </a:r>
            <a:endParaRPr lang="de-AT" sz="1600" dirty="0">
              <a:latin typeface="Arial Rounded MT Bold" panose="020F07040305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Happy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AT" sz="1600" dirty="0">
              <a:latin typeface="Arial Rounded MT Bold" panose="020F07040305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AT" sz="1600" dirty="0">
              <a:latin typeface="Arial Rounded MT Bold" panose="020F0704030504030204" pitchFamily="34" charset="0"/>
            </a:endParaRPr>
          </a:p>
          <a:p>
            <a:endParaRPr lang="de-AT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3500790-FFFB-4429-92BF-05226B136501}"/>
              </a:ext>
            </a:extLst>
          </p:cNvPr>
          <p:cNvSpPr txBox="1"/>
          <p:nvPr/>
        </p:nvSpPr>
        <p:spPr>
          <a:xfrm>
            <a:off x="9687951" y="1520683"/>
            <a:ext cx="20398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>
                <a:latin typeface="Arial Rounded MT Bold" panose="020F0704030504030204" pitchFamily="34" charset="0"/>
              </a:rPr>
              <a:t>Motivations</a:t>
            </a:r>
            <a:endParaRPr lang="de-AT" dirty="0">
              <a:latin typeface="Arial Rounded MT Bold" panose="020F0704030504030204" pitchFamily="34" charset="0"/>
            </a:endParaRPr>
          </a:p>
          <a:p>
            <a:r>
              <a:rPr lang="de-AT" dirty="0"/>
              <a:t>Adventures</a:t>
            </a:r>
          </a:p>
          <a:p>
            <a:endParaRPr lang="de-AT" dirty="0"/>
          </a:p>
          <a:p>
            <a:r>
              <a:rPr lang="de-AT" dirty="0"/>
              <a:t>Fear</a:t>
            </a:r>
          </a:p>
          <a:p>
            <a:endParaRPr lang="de-AT" dirty="0"/>
          </a:p>
          <a:p>
            <a:r>
              <a:rPr lang="de-AT" dirty="0"/>
              <a:t>Achievement</a:t>
            </a:r>
          </a:p>
          <a:p>
            <a:endParaRPr lang="de-AT" dirty="0"/>
          </a:p>
          <a:p>
            <a:r>
              <a:rPr lang="de-AT" dirty="0"/>
              <a:t>Power</a:t>
            </a:r>
          </a:p>
          <a:p>
            <a:endParaRPr lang="de-AT" dirty="0"/>
          </a:p>
          <a:p>
            <a:r>
              <a:rPr lang="de-AT" dirty="0" err="1"/>
              <a:t>Social</a:t>
            </a:r>
            <a:endParaRPr lang="de-AT" dirty="0"/>
          </a:p>
          <a:p>
            <a:endParaRPr lang="de-AT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6D8F3A1-EEB4-4898-93B2-AD232539A40B}"/>
              </a:ext>
            </a:extLst>
          </p:cNvPr>
          <p:cNvSpPr/>
          <p:nvPr/>
        </p:nvSpPr>
        <p:spPr>
          <a:xfrm>
            <a:off x="9823939" y="2186034"/>
            <a:ext cx="1903828" cy="168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3715383-70C3-4B4F-9B02-5F21F529ADC7}"/>
              </a:ext>
            </a:extLst>
          </p:cNvPr>
          <p:cNvSpPr/>
          <p:nvPr/>
        </p:nvSpPr>
        <p:spPr>
          <a:xfrm>
            <a:off x="9823936" y="2747625"/>
            <a:ext cx="298355" cy="168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A64F14A-4BEB-4896-907B-2A639B9E2618}"/>
              </a:ext>
            </a:extLst>
          </p:cNvPr>
          <p:cNvSpPr/>
          <p:nvPr/>
        </p:nvSpPr>
        <p:spPr>
          <a:xfrm>
            <a:off x="9823938" y="3267446"/>
            <a:ext cx="1552133" cy="168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21BAF01-EE9D-4BCF-B5AD-CF02180EA04F}"/>
              </a:ext>
            </a:extLst>
          </p:cNvPr>
          <p:cNvSpPr/>
          <p:nvPr/>
        </p:nvSpPr>
        <p:spPr>
          <a:xfrm>
            <a:off x="9823938" y="3829037"/>
            <a:ext cx="145954" cy="168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26E7DF7-2326-4E38-8F63-C55071A2660E}"/>
              </a:ext>
            </a:extLst>
          </p:cNvPr>
          <p:cNvSpPr/>
          <p:nvPr/>
        </p:nvSpPr>
        <p:spPr>
          <a:xfrm>
            <a:off x="9823937" y="4368272"/>
            <a:ext cx="1162932" cy="168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026" name="Picture 2" descr="Bildergebnis fÃ¼r hiker">
            <a:extLst>
              <a:ext uri="{FF2B5EF4-FFF2-40B4-BE49-F238E27FC236}">
                <a16:creationId xmlns:a16="http://schemas.microsoft.com/office/drawing/2014/main" id="{CA410CF2-368A-49AA-B7EA-158EA3E798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0" t="2256" r="9542"/>
          <a:stretch/>
        </p:blipFill>
        <p:spPr bwMode="auto">
          <a:xfrm>
            <a:off x="422030" y="1308848"/>
            <a:ext cx="2025747" cy="260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934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70F40CC-3527-4017-A061-EF1D5ADBCF0E}"/>
              </a:ext>
            </a:extLst>
          </p:cNvPr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6C33BB7-8343-447B-9105-43CF7B780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"/>
            <a:ext cx="10515600" cy="1143000"/>
          </a:xfrm>
        </p:spPr>
        <p:txBody>
          <a:bodyPr/>
          <a:lstStyle/>
          <a:p>
            <a:r>
              <a:rPr lang="de-AT" dirty="0">
                <a:solidFill>
                  <a:schemeClr val="bg1"/>
                </a:solidFill>
                <a:latin typeface="+mn-lt"/>
              </a:rPr>
              <a:t>Family </a:t>
            </a:r>
            <a:r>
              <a:rPr lang="de-AT" dirty="0" err="1">
                <a:solidFill>
                  <a:schemeClr val="bg1"/>
                </a:solidFill>
                <a:latin typeface="+mn-lt"/>
              </a:rPr>
              <a:t>Skelter</a:t>
            </a:r>
            <a:r>
              <a:rPr lang="de-AT" dirty="0">
                <a:solidFill>
                  <a:schemeClr val="bg1"/>
                </a:solidFill>
                <a:latin typeface="+mn-lt"/>
              </a:rPr>
              <a:t>, 50/48/14/10/6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84B5C0C-25F6-4A77-9C63-7E38CFFC1CD3}"/>
              </a:ext>
            </a:extLst>
          </p:cNvPr>
          <p:cNvSpPr txBox="1"/>
          <p:nvPr/>
        </p:nvSpPr>
        <p:spPr>
          <a:xfrm>
            <a:off x="422030" y="3721941"/>
            <a:ext cx="2846362" cy="64633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i="1" dirty="0"/>
              <a:t>„</a:t>
            </a:r>
            <a:r>
              <a:rPr lang="en-US" i="1" dirty="0"/>
              <a:t>The most important thing in the world is family</a:t>
            </a:r>
            <a:r>
              <a:rPr lang="en-US" b="1" i="1" dirty="0"/>
              <a:t> </a:t>
            </a:r>
            <a:r>
              <a:rPr lang="en-US" i="1" dirty="0"/>
              <a:t>and love”</a:t>
            </a:r>
            <a:endParaRPr lang="de-AT" i="1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73D35A-D87A-45A2-984C-75BB5BC410DC}"/>
              </a:ext>
            </a:extLst>
          </p:cNvPr>
          <p:cNvSpPr txBox="1"/>
          <p:nvPr/>
        </p:nvSpPr>
        <p:spPr>
          <a:xfrm>
            <a:off x="3488787" y="1640034"/>
            <a:ext cx="59787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Goals: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Relaxing </a:t>
            </a:r>
            <a:r>
              <a:rPr lang="de-AT" dirty="0" err="1"/>
              <a:t>holiday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Not </a:t>
            </a:r>
            <a:r>
              <a:rPr lang="de-AT" dirty="0" err="1"/>
              <a:t>worrying</a:t>
            </a:r>
            <a:r>
              <a:rPr lang="de-AT" dirty="0"/>
              <a:t> </a:t>
            </a:r>
            <a:r>
              <a:rPr lang="de-AT" dirty="0" err="1"/>
              <a:t>about</a:t>
            </a:r>
            <a:r>
              <a:rPr lang="de-AT" dirty="0"/>
              <a:t> </a:t>
            </a:r>
            <a:r>
              <a:rPr lang="de-AT" dirty="0" err="1"/>
              <a:t>anything</a:t>
            </a:r>
            <a:r>
              <a:rPr lang="de-AT" dirty="0"/>
              <a:t> </a:t>
            </a:r>
            <a:r>
              <a:rPr lang="de-AT" dirty="0" err="1"/>
              <a:t>during</a:t>
            </a:r>
            <a:r>
              <a:rPr lang="de-AT" dirty="0"/>
              <a:t> </a:t>
            </a:r>
            <a:r>
              <a:rPr lang="de-AT" dirty="0" err="1"/>
              <a:t>holiday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AT" dirty="0"/>
          </a:p>
          <a:p>
            <a:endParaRPr lang="de-AT" dirty="0"/>
          </a:p>
          <a:p>
            <a:r>
              <a:rPr lang="de-AT" dirty="0" err="1">
                <a:latin typeface="Arial Rounded MT Bold" panose="020F0704030504030204" pitchFamily="34" charset="0"/>
              </a:rPr>
              <a:t>Frustrations</a:t>
            </a:r>
            <a:r>
              <a:rPr lang="de-AT" dirty="0">
                <a:latin typeface="Arial Rounded MT Bold" panose="020F070403050403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Delayed</a:t>
            </a:r>
            <a:r>
              <a:rPr lang="de-AT" dirty="0"/>
              <a:t> </a:t>
            </a:r>
            <a:r>
              <a:rPr lang="de-AT" dirty="0" err="1"/>
              <a:t>flights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Overpriced</a:t>
            </a:r>
            <a:r>
              <a:rPr lang="de-AT" dirty="0"/>
              <a:t> </a:t>
            </a:r>
            <a:r>
              <a:rPr lang="de-AT" dirty="0" err="1"/>
              <a:t>hotels</a:t>
            </a:r>
            <a:endParaRPr lang="de-AT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3A8E5CE-4E63-4F27-AF3C-1F31AA0D6077}"/>
              </a:ext>
            </a:extLst>
          </p:cNvPr>
          <p:cNvSpPr txBox="1"/>
          <p:nvPr/>
        </p:nvSpPr>
        <p:spPr>
          <a:xfrm>
            <a:off x="3488787" y="4660005"/>
            <a:ext cx="6199164" cy="14773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Bio:</a:t>
            </a:r>
          </a:p>
          <a:p>
            <a:r>
              <a:rPr lang="de-AT" dirty="0">
                <a:solidFill>
                  <a:schemeClr val="tx1"/>
                </a:solidFill>
              </a:rPr>
              <a:t>A </a:t>
            </a:r>
            <a:r>
              <a:rPr lang="de-AT" dirty="0" err="1">
                <a:solidFill>
                  <a:schemeClr val="tx1"/>
                </a:solidFill>
              </a:rPr>
              <a:t>typical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family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that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usually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spends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their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holiday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with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one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week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trips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to</a:t>
            </a:r>
            <a:r>
              <a:rPr lang="de-AT" dirty="0">
                <a:solidFill>
                  <a:schemeClr val="tx1"/>
                </a:solidFill>
              </a:rPr>
              <a:t> relax and </a:t>
            </a:r>
            <a:r>
              <a:rPr lang="de-AT" dirty="0" err="1">
                <a:solidFill>
                  <a:schemeClr val="tx1"/>
                </a:solidFill>
              </a:rPr>
              <a:t>take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some</a:t>
            </a:r>
            <a:r>
              <a:rPr lang="de-AT" dirty="0">
                <a:solidFill>
                  <a:schemeClr val="tx1"/>
                </a:solidFill>
              </a:rPr>
              <a:t> time off. </a:t>
            </a:r>
            <a:r>
              <a:rPr lang="de-AT" dirty="0" err="1">
                <a:solidFill>
                  <a:schemeClr val="tx1"/>
                </a:solidFill>
              </a:rPr>
              <a:t>From</a:t>
            </a:r>
            <a:r>
              <a:rPr lang="de-AT" dirty="0">
                <a:solidFill>
                  <a:schemeClr val="tx1"/>
                </a:solidFill>
              </a:rPr>
              <a:t> time </a:t>
            </a:r>
            <a:r>
              <a:rPr lang="de-AT" dirty="0" err="1">
                <a:solidFill>
                  <a:schemeClr val="tx1"/>
                </a:solidFill>
              </a:rPr>
              <a:t>to</a:t>
            </a:r>
            <a:r>
              <a:rPr lang="de-AT" dirty="0">
                <a:solidFill>
                  <a:schemeClr val="tx1"/>
                </a:solidFill>
              </a:rPr>
              <a:t> time </a:t>
            </a:r>
            <a:r>
              <a:rPr lang="de-AT" dirty="0" err="1">
                <a:solidFill>
                  <a:schemeClr val="tx1"/>
                </a:solidFill>
              </a:rPr>
              <a:t>they</a:t>
            </a:r>
            <a:r>
              <a:rPr lang="de-AT" dirty="0">
                <a:solidFill>
                  <a:schemeClr val="tx1"/>
                </a:solidFill>
              </a:rPr>
              <a:t> also plan </a:t>
            </a:r>
            <a:r>
              <a:rPr lang="de-AT" dirty="0" err="1">
                <a:solidFill>
                  <a:schemeClr val="tx1"/>
                </a:solidFill>
              </a:rPr>
              <a:t>road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trips</a:t>
            </a:r>
            <a:r>
              <a:rPr lang="de-AT" dirty="0">
                <a:solidFill>
                  <a:schemeClr val="tx1"/>
                </a:solidFill>
              </a:rPr>
              <a:t>.</a:t>
            </a:r>
          </a:p>
          <a:p>
            <a:endParaRPr lang="de-AT" dirty="0">
              <a:latin typeface="Arial Rounded MT Bold" panose="020F070403050403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440F77E-A3E3-4CCC-A6C8-82647D5A2B81}"/>
              </a:ext>
            </a:extLst>
          </p:cNvPr>
          <p:cNvSpPr txBox="1"/>
          <p:nvPr/>
        </p:nvSpPr>
        <p:spPr>
          <a:xfrm>
            <a:off x="422030" y="4637982"/>
            <a:ext cx="257438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>
                <a:latin typeface="Arial Rounded MT Bold" panose="020F0704030504030204" pitchFamily="34" charset="0"/>
              </a:rPr>
              <a:t>Family Members: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Mother: Sharon, 48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Father: John, 50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Son: Sasha, 14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 err="1">
                <a:latin typeface="Arial Rounded MT Bold" panose="020F0704030504030204" pitchFamily="34" charset="0"/>
              </a:rPr>
              <a:t>Daughter</a:t>
            </a:r>
            <a:r>
              <a:rPr lang="de-AT" sz="1600" dirty="0">
                <a:latin typeface="Arial Rounded MT Bold" panose="020F0704030504030204" pitchFamily="34" charset="0"/>
              </a:rPr>
              <a:t>: Fabia, 10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 err="1">
                <a:latin typeface="Arial Rounded MT Bold" panose="020F0704030504030204" pitchFamily="34" charset="0"/>
              </a:rPr>
              <a:t>Daughter</a:t>
            </a:r>
            <a:r>
              <a:rPr lang="de-AT" sz="1600" dirty="0">
                <a:latin typeface="Arial Rounded MT Bold" panose="020F0704030504030204" pitchFamily="34" charset="0"/>
              </a:rPr>
              <a:t>: </a:t>
            </a:r>
            <a:r>
              <a:rPr lang="de-AT" sz="1600" dirty="0" err="1">
                <a:latin typeface="Arial Rounded MT Bold" panose="020F0704030504030204" pitchFamily="34" charset="0"/>
              </a:rPr>
              <a:t>Sansa</a:t>
            </a:r>
            <a:r>
              <a:rPr lang="de-AT" sz="1600" dirty="0">
                <a:latin typeface="Arial Rounded MT Bold" panose="020F0704030504030204" pitchFamily="34" charset="0"/>
              </a:rPr>
              <a:t>, 6</a:t>
            </a:r>
          </a:p>
          <a:p>
            <a:endParaRPr lang="de-AT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3500790-FFFB-4429-92BF-05226B136501}"/>
              </a:ext>
            </a:extLst>
          </p:cNvPr>
          <p:cNvSpPr txBox="1"/>
          <p:nvPr/>
        </p:nvSpPr>
        <p:spPr>
          <a:xfrm>
            <a:off x="9687951" y="1520683"/>
            <a:ext cx="20398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>
                <a:latin typeface="Arial Rounded MT Bold" panose="020F0704030504030204" pitchFamily="34" charset="0"/>
              </a:rPr>
              <a:t>Motivations</a:t>
            </a:r>
            <a:endParaRPr lang="de-AT" dirty="0">
              <a:latin typeface="Arial Rounded MT Bold" panose="020F0704030504030204" pitchFamily="34" charset="0"/>
            </a:endParaRPr>
          </a:p>
          <a:p>
            <a:r>
              <a:rPr lang="de-AT" dirty="0"/>
              <a:t>Adventures</a:t>
            </a:r>
          </a:p>
          <a:p>
            <a:endParaRPr lang="de-AT" dirty="0"/>
          </a:p>
          <a:p>
            <a:r>
              <a:rPr lang="de-AT" dirty="0"/>
              <a:t>Fear</a:t>
            </a:r>
          </a:p>
          <a:p>
            <a:endParaRPr lang="de-AT" dirty="0"/>
          </a:p>
          <a:p>
            <a:r>
              <a:rPr lang="de-AT" dirty="0"/>
              <a:t>Achievement</a:t>
            </a:r>
          </a:p>
          <a:p>
            <a:endParaRPr lang="de-AT" dirty="0"/>
          </a:p>
          <a:p>
            <a:r>
              <a:rPr lang="de-AT" dirty="0"/>
              <a:t>Power</a:t>
            </a:r>
          </a:p>
          <a:p>
            <a:endParaRPr lang="de-AT" dirty="0"/>
          </a:p>
          <a:p>
            <a:r>
              <a:rPr lang="de-AT" dirty="0" err="1"/>
              <a:t>Social</a:t>
            </a:r>
            <a:endParaRPr lang="de-AT" dirty="0"/>
          </a:p>
          <a:p>
            <a:endParaRPr lang="de-AT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6D8F3A1-EEB4-4898-93B2-AD232539A40B}"/>
              </a:ext>
            </a:extLst>
          </p:cNvPr>
          <p:cNvSpPr/>
          <p:nvPr/>
        </p:nvSpPr>
        <p:spPr>
          <a:xfrm>
            <a:off x="9823939" y="2186034"/>
            <a:ext cx="1903828" cy="168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3715383-70C3-4B4F-9B02-5F21F529ADC7}"/>
              </a:ext>
            </a:extLst>
          </p:cNvPr>
          <p:cNvSpPr/>
          <p:nvPr/>
        </p:nvSpPr>
        <p:spPr>
          <a:xfrm>
            <a:off x="9823936" y="2747624"/>
            <a:ext cx="862819" cy="168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A64F14A-4BEB-4896-907B-2A639B9E2618}"/>
              </a:ext>
            </a:extLst>
          </p:cNvPr>
          <p:cNvSpPr/>
          <p:nvPr/>
        </p:nvSpPr>
        <p:spPr>
          <a:xfrm>
            <a:off x="9823938" y="3267446"/>
            <a:ext cx="862819" cy="168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21BAF01-EE9D-4BCF-B5AD-CF02180EA04F}"/>
              </a:ext>
            </a:extLst>
          </p:cNvPr>
          <p:cNvSpPr/>
          <p:nvPr/>
        </p:nvSpPr>
        <p:spPr>
          <a:xfrm>
            <a:off x="9823938" y="3829037"/>
            <a:ext cx="145954" cy="168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26E7DF7-2326-4E38-8F63-C55071A2660E}"/>
              </a:ext>
            </a:extLst>
          </p:cNvPr>
          <p:cNvSpPr/>
          <p:nvPr/>
        </p:nvSpPr>
        <p:spPr>
          <a:xfrm>
            <a:off x="9823936" y="4368272"/>
            <a:ext cx="1552135" cy="168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2050" name="Picture 2" descr="Bildergebnis fÃ¼r family 3 kids">
            <a:extLst>
              <a:ext uri="{FF2B5EF4-FFF2-40B4-BE49-F238E27FC236}">
                <a16:creationId xmlns:a16="http://schemas.microsoft.com/office/drawing/2014/main" id="{8ADA2116-1CAA-40E7-9772-9278042C2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30" y="1485351"/>
            <a:ext cx="2847594" cy="213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469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Evaluierungsumgebung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/>
              <a:t>Theresa </a:t>
            </a:r>
            <a:r>
              <a:rPr lang="de-DE" dirty="0" err="1"/>
              <a:t>Dietinger</a:t>
            </a:r>
            <a:endParaRPr lang="de-DE" dirty="0"/>
          </a:p>
          <a:p>
            <a:pPr lvl="1"/>
            <a:r>
              <a:rPr lang="de-DE" dirty="0"/>
              <a:t>Gerät: Acer </a:t>
            </a:r>
            <a:r>
              <a:rPr lang="de-DE" dirty="0" err="1"/>
              <a:t>Aspire</a:t>
            </a:r>
            <a:r>
              <a:rPr lang="de-DE" dirty="0"/>
              <a:t> V13</a:t>
            </a:r>
          </a:p>
          <a:p>
            <a:pPr lvl="1"/>
            <a:r>
              <a:rPr lang="de-DE" dirty="0"/>
              <a:t>Betriebssystem: Windows 10 Home 1803</a:t>
            </a:r>
          </a:p>
          <a:p>
            <a:pPr lvl="1"/>
            <a:r>
              <a:rPr lang="de-DE" dirty="0"/>
              <a:t>Browser: Google Chrome</a:t>
            </a:r>
          </a:p>
          <a:p>
            <a:pPr lvl="1"/>
            <a:r>
              <a:rPr lang="de-DE" dirty="0"/>
              <a:t>Ad-Blocker: Ja</a:t>
            </a:r>
          </a:p>
          <a:p>
            <a:r>
              <a:rPr lang="de-DE" dirty="0"/>
              <a:t>Mathias Gsell</a:t>
            </a:r>
          </a:p>
          <a:p>
            <a:pPr lvl="1"/>
            <a:r>
              <a:rPr lang="de-DE" dirty="0"/>
              <a:t>Gerät: MacBook Pro 13“ 2018</a:t>
            </a:r>
          </a:p>
          <a:p>
            <a:pPr lvl="1"/>
            <a:r>
              <a:rPr lang="de-DE" dirty="0"/>
              <a:t>Betriebssystem: </a:t>
            </a:r>
            <a:r>
              <a:rPr lang="de-DE" dirty="0" err="1"/>
              <a:t>macOS</a:t>
            </a:r>
            <a:r>
              <a:rPr lang="de-DE" dirty="0"/>
              <a:t> </a:t>
            </a:r>
            <a:r>
              <a:rPr lang="de-DE" dirty="0" err="1"/>
              <a:t>Mojave</a:t>
            </a:r>
            <a:r>
              <a:rPr lang="de-DE" dirty="0"/>
              <a:t> 10.14.4</a:t>
            </a:r>
          </a:p>
          <a:p>
            <a:pPr lvl="1"/>
            <a:r>
              <a:rPr lang="de-DE" dirty="0"/>
              <a:t>Browser: Safari</a:t>
            </a:r>
          </a:p>
          <a:p>
            <a:pPr lvl="1"/>
            <a:r>
              <a:rPr lang="de-DE" dirty="0"/>
              <a:t>Ad-Blocker: Nein</a:t>
            </a:r>
          </a:p>
          <a:p>
            <a:r>
              <a:rPr lang="de-DE" dirty="0"/>
              <a:t>Daniel Lamprecht</a:t>
            </a:r>
          </a:p>
          <a:p>
            <a:pPr lvl="1"/>
            <a:r>
              <a:rPr lang="de-DE" dirty="0"/>
              <a:t>Gerät: iPhone 7 Plus</a:t>
            </a:r>
          </a:p>
          <a:p>
            <a:pPr lvl="1"/>
            <a:r>
              <a:rPr lang="de-DE" dirty="0"/>
              <a:t>Betriebssystem: iOS 12.2</a:t>
            </a:r>
          </a:p>
          <a:p>
            <a:pPr lvl="1"/>
            <a:r>
              <a:rPr lang="de-DE" dirty="0"/>
              <a:t>Browser: Google Chrome</a:t>
            </a:r>
          </a:p>
          <a:p>
            <a:pPr lvl="1"/>
            <a:r>
              <a:rPr lang="de-DE" dirty="0"/>
              <a:t>Ad-Blocker: Nein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3803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500BD7-89B0-8345-B504-0A06DCB0D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Übersicht über die Probleme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2A1B17-D573-CB49-83A2-B5A9C5697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Erhebliche Probleme: 6</a:t>
            </a:r>
          </a:p>
          <a:p>
            <a:r>
              <a:rPr lang="de-DE" dirty="0"/>
              <a:t>Kleine Probleme: 18</a:t>
            </a:r>
          </a:p>
          <a:p>
            <a:r>
              <a:rPr lang="de-DE" dirty="0"/>
              <a:t>Unbedeutende Probleme: 10</a:t>
            </a:r>
          </a:p>
          <a:p>
            <a:endParaRPr lang="de-DE" dirty="0"/>
          </a:p>
          <a:p>
            <a:endParaRPr lang="de-DE" dirty="0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1FB4125E-E0BB-1049-A56D-A2793DC74C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6596869"/>
              </p:ext>
            </p:extLst>
          </p:nvPr>
        </p:nvGraphicFramePr>
        <p:xfrm>
          <a:off x="5962186" y="1372414"/>
          <a:ext cx="5391614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89896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692</Words>
  <Application>Microsoft Macintosh PowerPoint</Application>
  <PresentationFormat>Breitbild</PresentationFormat>
  <Paragraphs>211</Paragraphs>
  <Slides>26</Slides>
  <Notes>0</Notes>
  <HiddenSlides>0</HiddenSlides>
  <MMClips>4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2" baseType="lpstr">
      <vt:lpstr>Arial</vt:lpstr>
      <vt:lpstr>Arial Rounded MT Bold</vt:lpstr>
      <vt:lpstr>Calibri</vt:lpstr>
      <vt:lpstr>Calibri Light</vt:lpstr>
      <vt:lpstr>Courier New</vt:lpstr>
      <vt:lpstr>Office</vt:lpstr>
      <vt:lpstr>Heuristische Evaluierung: Expedia.at</vt:lpstr>
      <vt:lpstr>Allgemein</vt:lpstr>
      <vt:lpstr>Beschreibung der Website: www.expedia.at</vt:lpstr>
      <vt:lpstr>Benutzerprofile</vt:lpstr>
      <vt:lpstr>Anna Grey, 67</vt:lpstr>
      <vt:lpstr>Jason Huang, 23</vt:lpstr>
      <vt:lpstr>Family Skelter, 50/48/14/10/6</vt:lpstr>
      <vt:lpstr>Evaluierungsumgebung</vt:lpstr>
      <vt:lpstr>Übersicht über die Probleme</vt:lpstr>
      <vt:lpstr>Übersicht über die positiven Aspekte</vt:lpstr>
      <vt:lpstr>Negative Resultate</vt:lpstr>
      <vt:lpstr>Fehlermeldung Desktop-Version</vt:lpstr>
      <vt:lpstr>Last-Minute Flugdatum</vt:lpstr>
      <vt:lpstr>Ferienwohnung Reiseziel Fehlermeldung</vt:lpstr>
      <vt:lpstr>Auswahl nicht eindeutig zuzuordnen</vt:lpstr>
      <vt:lpstr>Falsche Fehlermeldung bei Flughafentranser</vt:lpstr>
      <vt:lpstr>Deals/Last Minute</vt:lpstr>
      <vt:lpstr>Falsche Fehlermeldung bei Flughafentranser</vt:lpstr>
      <vt:lpstr>Deals/Last Minute</vt:lpstr>
      <vt:lpstr>Positive Resultate</vt:lpstr>
      <vt:lpstr>Hilfestellungen</vt:lpstr>
      <vt:lpstr>Fehlermeldungen sind verständlich formuliert</vt:lpstr>
      <vt:lpstr>Fehlervermeidung Flugdatum</vt:lpstr>
      <vt:lpstr>Strukturierte Grundfunktionalitäten</vt:lpstr>
      <vt:lpstr>Fazit</vt:lpstr>
      <vt:lpstr>Fragen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Heuristische Evaluierung: Expedia.at</dc:title>
  <dc:creator>Theresa Dietinger</dc:creator>
  <cp:lastModifiedBy>Mathias Gsell</cp:lastModifiedBy>
  <cp:revision>10</cp:revision>
  <dcterms:created xsi:type="dcterms:W3CDTF">2019-05-10T11:36:04Z</dcterms:created>
  <dcterms:modified xsi:type="dcterms:W3CDTF">2019-05-13T11:18:16Z</dcterms:modified>
</cp:coreProperties>
</file>